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ink/ink1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4" r:id="rId2"/>
    <p:sldId id="294" r:id="rId3"/>
    <p:sldId id="295" r:id="rId4"/>
    <p:sldId id="305" r:id="rId5"/>
    <p:sldId id="256" r:id="rId6"/>
    <p:sldId id="275" r:id="rId7"/>
    <p:sldId id="261" r:id="rId8"/>
    <p:sldId id="282" r:id="rId9"/>
    <p:sldId id="277" r:id="rId10"/>
    <p:sldId id="276" r:id="rId11"/>
    <p:sldId id="281" r:id="rId12"/>
    <p:sldId id="283" r:id="rId13"/>
    <p:sldId id="286" r:id="rId14"/>
    <p:sldId id="284" r:id="rId15"/>
    <p:sldId id="312" r:id="rId16"/>
    <p:sldId id="289" r:id="rId17"/>
    <p:sldId id="290" r:id="rId18"/>
    <p:sldId id="291" r:id="rId19"/>
    <p:sldId id="292" r:id="rId20"/>
    <p:sldId id="313" r:id="rId21"/>
    <p:sldId id="314" r:id="rId22"/>
    <p:sldId id="279" r:id="rId23"/>
    <p:sldId id="263" r:id="rId24"/>
    <p:sldId id="259" r:id="rId25"/>
    <p:sldId id="262" r:id="rId26"/>
    <p:sldId id="306" r:id="rId27"/>
    <p:sldId id="307" r:id="rId28"/>
    <p:sldId id="308" r:id="rId29"/>
    <p:sldId id="309" r:id="rId30"/>
    <p:sldId id="302" r:id="rId31"/>
    <p:sldId id="27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664AC57-1556-DA51-BDAD-C7439983D3C5}" name="Erin Douglas" initials="ED" userId="Erin Dougla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2E01F0-5699-4058-9615-3E01EBE26477}" v="8" dt="2024-10-31T20:38:55.9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155" autoAdjust="0"/>
  </p:normalViewPr>
  <p:slideViewPr>
    <p:cSldViewPr snapToGrid="0">
      <p:cViewPr varScale="1">
        <p:scale>
          <a:sx n="77" d="100"/>
          <a:sy n="77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llon, Camille" userId="b975d218-c7d3-4437-a409-8d032b69b385" providerId="ADAL" clId="{172E01F0-5699-4058-9615-3E01EBE26477}"/>
    <pc:docChg chg="undo custSel addSld delSld modSld">
      <pc:chgData name="Brillon, Camille" userId="b975d218-c7d3-4437-a409-8d032b69b385" providerId="ADAL" clId="{172E01F0-5699-4058-9615-3E01EBE26477}" dt="2024-10-31T20:38:07.133" v="273" actId="20577"/>
      <pc:docMkLst>
        <pc:docMk/>
      </pc:docMkLst>
      <pc:sldChg chg="modSp mod">
        <pc:chgData name="Brillon, Camille" userId="b975d218-c7d3-4437-a409-8d032b69b385" providerId="ADAL" clId="{172E01F0-5699-4058-9615-3E01EBE26477}" dt="2024-10-31T20:38:07.133" v="273" actId="20577"/>
        <pc:sldMkLst>
          <pc:docMk/>
          <pc:sldMk cId="936282557" sldId="271"/>
        </pc:sldMkLst>
        <pc:spChg chg="mod">
          <ac:chgData name="Brillon, Camille" userId="b975d218-c7d3-4437-a409-8d032b69b385" providerId="ADAL" clId="{172E01F0-5699-4058-9615-3E01EBE26477}" dt="2024-10-31T20:38:07.133" v="273" actId="20577"/>
          <ac:spMkLst>
            <pc:docMk/>
            <pc:sldMk cId="936282557" sldId="271"/>
            <ac:spMk id="3" creationId="{85A66018-9B65-4616-C6BF-727D24E0D528}"/>
          </ac:spMkLst>
        </pc:spChg>
      </pc:sldChg>
      <pc:sldChg chg="add del">
        <pc:chgData name="Brillon, Camille" userId="b975d218-c7d3-4437-a409-8d032b69b385" providerId="ADAL" clId="{172E01F0-5699-4058-9615-3E01EBE26477}" dt="2024-10-31T20:35:10.773" v="34" actId="47"/>
        <pc:sldMkLst>
          <pc:docMk/>
          <pc:sldMk cId="1753515156" sldId="281"/>
        </pc:sldMkLst>
      </pc:sldChg>
      <pc:sldChg chg="modSp mod modNotesTx">
        <pc:chgData name="Brillon, Camille" userId="b975d218-c7d3-4437-a409-8d032b69b385" providerId="ADAL" clId="{172E01F0-5699-4058-9615-3E01EBE26477}" dt="2024-10-31T20:36:29.113" v="205" actId="20577"/>
        <pc:sldMkLst>
          <pc:docMk/>
          <pc:sldMk cId="2199147773" sldId="289"/>
        </pc:sldMkLst>
        <pc:spChg chg="mod">
          <ac:chgData name="Brillon, Camille" userId="b975d218-c7d3-4437-a409-8d032b69b385" providerId="ADAL" clId="{172E01F0-5699-4058-9615-3E01EBE26477}" dt="2024-10-31T20:35:23.746" v="53" actId="313"/>
          <ac:spMkLst>
            <pc:docMk/>
            <pc:sldMk cId="2199147773" sldId="289"/>
            <ac:spMk id="2" creationId="{7401D837-605A-A2BF-77C7-64D32B89B89C}"/>
          </ac:spMkLst>
        </pc:spChg>
      </pc:sldChg>
      <pc:sldChg chg="modSp mod">
        <pc:chgData name="Brillon, Camille" userId="b975d218-c7d3-4437-a409-8d032b69b385" providerId="ADAL" clId="{172E01F0-5699-4058-9615-3E01EBE26477}" dt="2024-10-31T20:31:15.014" v="28" actId="207"/>
        <pc:sldMkLst>
          <pc:docMk/>
          <pc:sldMk cId="2483249147" sldId="294"/>
        </pc:sldMkLst>
        <pc:spChg chg="mod">
          <ac:chgData name="Brillon, Camille" userId="b975d218-c7d3-4437-a409-8d032b69b385" providerId="ADAL" clId="{172E01F0-5699-4058-9615-3E01EBE26477}" dt="2024-10-31T20:31:15.014" v="28" actId="207"/>
          <ac:spMkLst>
            <pc:docMk/>
            <pc:sldMk cId="2483249147" sldId="294"/>
            <ac:spMk id="3" creationId="{B7590747-0001-7980-3D67-1F67294B75F8}"/>
          </ac:spMkLst>
        </pc:spChg>
      </pc:sldChg>
      <pc:sldChg chg="modSp mod">
        <pc:chgData name="Brillon, Camille" userId="b975d218-c7d3-4437-a409-8d032b69b385" providerId="ADAL" clId="{172E01F0-5699-4058-9615-3E01EBE26477}" dt="2024-10-31T20:37:43.393" v="244" actId="20577"/>
        <pc:sldMkLst>
          <pc:docMk/>
          <pc:sldMk cId="4192992289" sldId="302"/>
        </pc:sldMkLst>
        <pc:spChg chg="mod">
          <ac:chgData name="Brillon, Camille" userId="b975d218-c7d3-4437-a409-8d032b69b385" providerId="ADAL" clId="{172E01F0-5699-4058-9615-3E01EBE26477}" dt="2024-10-31T20:37:43.393" v="244" actId="20577"/>
          <ac:spMkLst>
            <pc:docMk/>
            <pc:sldMk cId="4192992289" sldId="302"/>
            <ac:spMk id="2" creationId="{7575DF18-8E49-2FA2-DD2D-0C4F0E774886}"/>
          </ac:spMkLst>
        </pc:spChg>
      </pc:sldChg>
      <pc:sldChg chg="modSp mod">
        <pc:chgData name="Brillon, Camille" userId="b975d218-c7d3-4437-a409-8d032b69b385" providerId="ADAL" clId="{172E01F0-5699-4058-9615-3E01EBE26477}" dt="2024-10-31T20:34:31.867" v="32" actId="14100"/>
        <pc:sldMkLst>
          <pc:docMk/>
          <pc:sldMk cId="4181110453" sldId="312"/>
        </pc:sldMkLst>
        <pc:spChg chg="mod">
          <ac:chgData name="Brillon, Camille" userId="b975d218-c7d3-4437-a409-8d032b69b385" providerId="ADAL" clId="{172E01F0-5699-4058-9615-3E01EBE26477}" dt="2024-10-31T20:34:31.867" v="32" actId="14100"/>
          <ac:spMkLst>
            <pc:docMk/>
            <pc:sldMk cId="4181110453" sldId="312"/>
            <ac:spMk id="3" creationId="{B0B28A12-70A0-FC64-EABB-4583E73357A3}"/>
          </ac:spMkLst>
        </pc:spChg>
      </pc:sldChg>
      <pc:sldChg chg="modSp mod">
        <pc:chgData name="Brillon, Camille" userId="b975d218-c7d3-4437-a409-8d032b69b385" providerId="ADAL" clId="{172E01F0-5699-4058-9615-3E01EBE26477}" dt="2024-10-31T20:36:51.111" v="207" actId="20577"/>
        <pc:sldMkLst>
          <pc:docMk/>
          <pc:sldMk cId="209701495" sldId="313"/>
        </pc:sldMkLst>
        <pc:spChg chg="mod">
          <ac:chgData name="Brillon, Camille" userId="b975d218-c7d3-4437-a409-8d032b69b385" providerId="ADAL" clId="{172E01F0-5699-4058-9615-3E01EBE26477}" dt="2024-10-31T20:36:51.111" v="207" actId="20577"/>
          <ac:spMkLst>
            <pc:docMk/>
            <pc:sldMk cId="209701495" sldId="313"/>
            <ac:spMk id="3" creationId="{7CB861E4-56EA-B6FF-AA1B-14226F0C9664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5T23:15:41.33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334 654 24575,'-1'-8'0,"0"0"0,0 0 0,-1 0 0,-6-15 0,1 0 0,-22-58 0,20 57 0,0 0 0,-6-29 0,4 5 0,2 6 0,1-1 0,-3-50 0,11 90 0,0-4 0,0 0 0,-1 0 0,0 0 0,0 1 0,-2-8 0,3 14 0,0-1 0,0 1 0,0 0 0,0 0 0,0 0 0,0 0 0,0-1 0,0 1 0,0 0 0,0 0 0,-1 0 0,1 0 0,0 0 0,0-1 0,0 1 0,0 0 0,0 0 0,0 0 0,0 0 0,0 0 0,-1 0 0,1-1 0,0 1 0,0 0 0,0 0 0,0 0 0,0 0 0,-1 0 0,1 0 0,0 0 0,0 0 0,0 0 0,0 0 0,-1 0 0,1 0 0,0 0 0,0 0 0,0 0 0,0 0 0,-1 0 0,1 0 0,0 0 0,0 0 0,0 0 0,0 0 0,-1 0 0,1 0 0,0 0 0,0 0 0,0 0 0,0 1 0,0-1 0,-1 0 0,1 0 0,0 0 0,0 0 0,0 0 0,0 0 0,0 1 0,0-1 0,0 0 0,-4 6 0,1 0 0,0 0 0,1 0 0,0 1 0,0-1 0,0 1 0,1-1 0,-1 9 0,0-8 0,-10 74 0,-4 128 0,17 90 0,1-112 0,-2 174 0,0-354 0,1-3 0,-1-1 0,0 1 0,0 0 0,0 0 0,0-1 0,-1 1 0,1 0 0,-1-1 0,0 1 0,0 0 0,-1-1 0,1 0 0,-4 7 0,5-10 0,-1 1 0,1-1 0,0 0 0,0 0 0,0 0 0,0 0 0,0 0 0,-1 0 0,1 0 0,0 0 0,0 0 0,0 0 0,-1 0 0,1 0 0,0 0 0,0 0 0,0 0 0,0 0 0,-1 0 0,1 0 0,0 0 0,0 0 0,0 0 0,-1 0 0,1 0 0,0 0 0,0 0 0,0 0 0,0 0 0,-1 0 0,1 0 0,0 0 0,0-1 0,0 1 0,0 0 0,0 0 0,-1 0 0,1 0 0,0 0 0,0-1 0,0 1 0,0 0 0,0 0 0,0 0 0,0 0 0,0-1 0,0 1 0,0 0 0,0-1 0,-5-11 0,5 9 0,-32-128 0,-29-258 0,58 284 0,0 10 0,2 86 0,-1 0 0,0 0 0,-4-12 0,-4-14 0,10 35 0,0-1 0,0 1 0,0 0 0,0-1 0,-1 1 0,1 0 0,0-1 0,0 1 0,0 0 0,0-1 0,0 1 0,0 0 0,0-1 0,0 1 0,1 0 0,-1-1 0,0 1 0,0 0 0,0-1 0,0 1 0,0 0 0,0 0 0,1-1 0,-1 1 0,0 0 0,0 0 0,0-1 0,1 1 0,-1 0 0,0 0 0,0-1 0,1 1 0,-1 0 0,12 2 0,11 15 0,-15-5 0,-1 1 0,0-1 0,-1 1 0,-1 0 0,0 1 0,6 25 0,-1-4 0,6 16 0,3 0 0,1-1 0,34 59 0,-50-104 0,0 0 0,0 1 0,1-2 0,-1 1 0,1 0 0,0-1 0,1 0 0,-1 0 0,8 4 0,-12-7 0,0 0 0,1 0 0,-1-1 0,0 1 0,1 0 0,-1-1 0,1 1 0,-1-1 0,1 0 0,-1 1 0,1-1 0,-1 0 0,1 0 0,-1 0 0,1 0 0,-1 0 0,1 0 0,-1 0 0,1-1 0,-1 1 0,1 0 0,-1-1 0,1 1 0,-1-1 0,1 0 0,-1 1 0,0-1 0,1 0 0,-1 0 0,0 0 0,0 0 0,0 0 0,0 0 0,0 0 0,0 0 0,0-1 0,0 1 0,0 0 0,0-1 0,-1 1 0,1 0 0,-1-1 0,1 1 0,0-2 0,-1 0 0,1 1 0,-1-1 0,1 1 0,-1-1 0,0 1 0,0-1 0,-1 1 0,1-1 0,0 1 0,-1-1 0,1 1 0,-1-1 0,-1-2 0,-17-34 0,11 23 0,-21-40 0,13 28 0,-17-45 0,15 27 0,7 20 0,2 0 0,-7-30 0,16 42 0,8 16 0,12 20 0,-2 7 0,-1 0 0,-1 1 0,20 57 0,23 102 0,-51-160 0,-1-3 0,-2 0 0,-1 0 0,-1 1 0,-1 40 0,-3-78 0,0 0 0,-1 1 0,0-1 0,-5-14 0,-21-57 0,12 37 0,-95-304 0,47 145 0,32 78 0,5 16 0,-8 17 0,22 62 0,-13-50 0,24 170 0,8 17 0,29 159 0,-15-132 0,19 98 0,-29-166-341,-2 2 0,-3-1-1,-4 83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EB486-E77D-43B3-9275-48DAD8F09D9B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3B8A5-119B-4C18-A146-6AEB21915D6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096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0725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6904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4513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4615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9138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Seismology slang: When seismologist choose the arrival time of the P and S waves, they call it ‘picking’, the times chosen are called ‘picks’.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2515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4320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4158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0867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5576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6273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528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1643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9249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8994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7322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28401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067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7033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4416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5847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A31C42-DD5C-4AE7-9883-AB362A95990C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0150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077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5520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8518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1063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7224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3B8A5-119B-4C18-A146-6AEB21915D63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9798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19C0F-B09D-E332-8675-A727BD7AE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282C4D-C671-6AA4-E40E-724D6E75B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0EC58-89D2-E63B-B253-C92674485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7182B-18E5-CD02-F6F7-D773505F6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F7DFC-868A-4028-8729-4E916E1CA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424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2F1B7-21F9-AE69-4C70-DBD40C55A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CC051-DA2C-A034-4A59-F1ABE55665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BF5E0-B525-5D0C-F0DA-CA4BF1FAF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BA0BC-3181-3B4A-F397-12D46F67F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83032-DA07-8D01-A2DC-2F421B48E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867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0C2471-A2C7-38CF-5628-6DEB40690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2721EC-3B09-1BA1-5597-2CAABDDF6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77FFA-409E-C8C1-57F0-F24DBE76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6E97D-683B-E2D3-6FC7-85A164BC6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477FE-93E7-502C-5328-FC4020CFD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9219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8D33C-5C84-6F33-6928-77827E8F4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F3204-925E-F5FC-081F-CD6167D6C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C366B-F38D-2D1D-0DE5-E5A65F195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58854-23B4-ADB4-6A5B-1510A14D9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0E625-DDEF-30DE-A551-A4458779C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859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3D284-2C15-09C6-5158-BF497FFE4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3BB9D-899D-FAEC-4E6D-733ED9B5D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08B9C-3B55-0557-3CE6-52F7654E3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3F9A2-E39D-DB86-A0A3-B57CCA22A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0B6E2-D235-3CF3-9DF6-1224F5864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3659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F25F-6908-53D9-EB0E-95D55FF1A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434A9-70CC-C3FE-6738-8DDC418196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CC2B8B-D58B-49B8-6A6A-98BB6D854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D9780A-69A1-1D42-B217-1AB420B67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7F9A6F-F39C-5442-DAB6-51AA37C7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13D67-9DF6-20A7-C093-A42346E2E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853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5BD6A-E524-8800-15FD-6D1DEB7D9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F7A58-23C2-2F9F-F39B-71AA827E2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6AD8F8-F321-4DF3-A98A-CEE905D03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A367D4-083A-1CAA-ADE9-19DFF73AC4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CE1080-A5A6-E2AC-A1B5-3ED318D86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FDB457-7F6C-7C77-D26A-7AD9ECD86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4B19D2-E09A-10AF-A3CC-1457052D2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6B57B4-89B4-E3C9-D8DA-CCC896999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8387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E366E-F769-2867-AB33-2D1EB38E9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ED475E-246D-848D-FD05-C56DBF4EE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30CF9-DA6A-B1CD-1DFE-39944F292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A868C-2BD2-BC63-42E2-8362B672D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7030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504D54-58AD-87D6-17FF-045C9797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ABFF9A-007E-B94A-66C7-DEF60CF3B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0C6743-98C4-C677-D0CD-6808B2EC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0016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DB9C5-DBC9-B184-8893-6F8D237C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77F9E-325E-7733-CFD0-D7F9C535B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D0D9F0-7B72-B031-DB4B-3B21E29E1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020747-6B29-48AC-C863-CA9BFAEDA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D92CD-BC2A-DB72-FCDA-3BA43FBB2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621529-CFCD-F61A-532A-0E8ECB66D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835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E030D-86FC-DBF9-302F-F787C0B49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9A7A36-A735-8CB2-0313-15661277B0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9E05C-E70B-EC54-E969-B0B7A29CB8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3F96A-767D-2940-767F-A36FFC6F9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A5F99B-63EB-BBBD-F8FB-40AC7E0AD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D9577-53C3-8BAA-315C-C6681CF20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607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3D4373-A850-CA10-B03C-125A071C5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71388-9327-4372-E77E-DB9117FE5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CD2C2-1E93-00EE-96BA-9AD8FF1D3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95939-1014-4F84-8143-33CEA959ABBA}" type="datetimeFigureOut">
              <a:rPr lang="en-CA" smtClean="0"/>
              <a:t>2024-10-31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5C227-72CB-1173-0DD4-9198DE445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B4D96-DD3C-79A2-B893-C79F51D46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BF8B59-F95C-823F-8A3B-FB92E34C350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201275" y="63500"/>
            <a:ext cx="1962150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UNCLASSIFIED - NON CLASSIFIÉ</a:t>
            </a:r>
          </a:p>
        </p:txBody>
      </p:sp>
    </p:spTree>
    <p:extLst>
      <p:ext uri="{BB962C8B-B14F-4D97-AF65-F5344CB8AC3E}">
        <p14:creationId xmlns:p14="http://schemas.microsoft.com/office/powerpoint/2010/main" val="367801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ESO9bNgZ-M?feature=oembed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s://www.youtube.com/watch?v=ZESO9bNgZ-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customXml" Target="../ink/ink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onview.raspberryshake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5xbgsPVfsA?feature=oembed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s://www.youtube.com/watch?v=Y5xbgsPVfsA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locator.raspberryshake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9F8E8-AE88-1824-B716-4E44DCC7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9289" y="3923357"/>
            <a:ext cx="9144000" cy="959100"/>
          </a:xfrm>
        </p:spPr>
        <p:txBody>
          <a:bodyPr/>
          <a:lstStyle/>
          <a:p>
            <a:r>
              <a:rPr lang="en-CA" dirty="0"/>
              <a:t>Lesson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8CA905-09F8-7BF9-D740-C19F96CA2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9002" y="4919241"/>
            <a:ext cx="10124574" cy="1286738"/>
          </a:xfrm>
        </p:spPr>
        <p:txBody>
          <a:bodyPr>
            <a:normAutofit/>
          </a:bodyPr>
          <a:lstStyle/>
          <a:p>
            <a:r>
              <a:rPr lang="en-CA" sz="3200" dirty="0"/>
              <a:t>Earthquakes and the Raspberry Shake</a:t>
            </a:r>
          </a:p>
        </p:txBody>
      </p:sp>
      <p:pic>
        <p:nvPicPr>
          <p:cNvPr id="5" name="Picture 2" descr="SchoolShake">
            <a:extLst>
              <a:ext uri="{FF2B5EF4-FFF2-40B4-BE49-F238E27FC236}">
                <a16:creationId xmlns:a16="http://schemas.microsoft.com/office/drawing/2014/main" id="{D21CD995-1222-B71F-5705-2AD97E014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851836"/>
            <a:ext cx="40576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02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656448B-5E74-FC5B-CB9C-E04BA8281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050" y="1243763"/>
            <a:ext cx="6606010" cy="40643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B89F6E-EB13-49CF-E575-E95F65A8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u="sng" dirty="0"/>
              <a:t>Secondary Waves (S-Waves)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783A2-12D9-4EE6-B12F-3684BF653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7524"/>
            <a:ext cx="10515599" cy="4064336"/>
          </a:xfrm>
        </p:spPr>
        <p:txBody>
          <a:bodyPr/>
          <a:lstStyle/>
          <a:p>
            <a:r>
              <a:rPr lang="en-CA" sz="3200" dirty="0"/>
              <a:t>Also known as shear waves</a:t>
            </a:r>
          </a:p>
          <a:p>
            <a:endParaRPr lang="en-CA" sz="2400" dirty="0"/>
          </a:p>
          <a:p>
            <a:pPr algn="l"/>
            <a:r>
              <a:rPr lang="en-US" sz="3200" b="1" i="0" dirty="0">
                <a:solidFill>
                  <a:srgbClr val="000000"/>
                </a:solidFill>
                <a:effectLst/>
              </a:rPr>
              <a:t>SLOWER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(approx. 4km/s)</a:t>
            </a:r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266D0F-B331-4636-756F-21C4B212FBA1}"/>
              </a:ext>
            </a:extLst>
          </p:cNvPr>
          <p:cNvSpPr txBox="1"/>
          <p:nvPr/>
        </p:nvSpPr>
        <p:spPr>
          <a:xfrm>
            <a:off x="838199" y="4010449"/>
            <a:ext cx="39095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00000"/>
                </a:solidFill>
                <a:effectLst/>
              </a:rPr>
              <a:t>Their motion is perpendicular to the direction of the wave movement</a:t>
            </a:r>
            <a:endParaRPr lang="en-CA" sz="32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32BF80F-CAEF-C004-9E21-E2F18AEBF046}"/>
              </a:ext>
            </a:extLst>
          </p:cNvPr>
          <p:cNvSpPr/>
          <p:nvPr/>
        </p:nvSpPr>
        <p:spPr>
          <a:xfrm>
            <a:off x="729203" y="524273"/>
            <a:ext cx="1331089" cy="1179033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BF5F0F-A6AA-EB27-C8CD-229B89C07314}"/>
              </a:ext>
            </a:extLst>
          </p:cNvPr>
          <p:cNvSpPr txBox="1"/>
          <p:nvPr/>
        </p:nvSpPr>
        <p:spPr>
          <a:xfrm>
            <a:off x="850737" y="696140"/>
            <a:ext cx="1088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/>
              <a:t>Body Waves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E39E3-2D19-8CB9-4C64-EB45BE279B00}"/>
              </a:ext>
            </a:extLst>
          </p:cNvPr>
          <p:cNvSpPr txBox="1"/>
          <p:nvPr/>
        </p:nvSpPr>
        <p:spPr>
          <a:xfrm>
            <a:off x="5658690" y="5409929"/>
            <a:ext cx="596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3200" dirty="0"/>
              <a:t>Can’t travel through liquids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4F369B-E9A1-DB85-E846-0C7EC1C2E2D0}"/>
              </a:ext>
            </a:extLst>
          </p:cNvPr>
          <p:cNvSpPr txBox="1"/>
          <p:nvPr/>
        </p:nvSpPr>
        <p:spPr>
          <a:xfrm>
            <a:off x="9985076" y="6384030"/>
            <a:ext cx="2024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Image: USGS.gov</a:t>
            </a:r>
          </a:p>
        </p:txBody>
      </p:sp>
    </p:spTree>
    <p:extLst>
      <p:ext uri="{BB962C8B-B14F-4D97-AF65-F5344CB8AC3E}">
        <p14:creationId xmlns:p14="http://schemas.microsoft.com/office/powerpoint/2010/main" val="238742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2C9A2-DAC7-4FD3-F93B-4E734AC3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u="sng" dirty="0"/>
              <a:t>Love and Rayleigh Waves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CAA2B-6ED9-C2E5-B15D-F1160C856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0433"/>
            <a:ext cx="10515600" cy="1799580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i="0" dirty="0">
                <a:solidFill>
                  <a:srgbClr val="000000"/>
                </a:solidFill>
                <a:effectLst/>
                <a:latin typeface="ProximaNovaA-Regular"/>
              </a:rPr>
              <a:t>SLOWEST</a:t>
            </a:r>
          </a:p>
          <a:p>
            <a:pPr marL="0" indent="0">
              <a:buNone/>
            </a:pPr>
            <a:endParaRPr lang="en-US" sz="2200" b="0" i="0" dirty="0">
              <a:solidFill>
                <a:srgbClr val="000000"/>
              </a:solidFill>
              <a:effectLst/>
              <a:latin typeface="ProximaNovaA-Regular"/>
            </a:endParaRPr>
          </a:p>
          <a:p>
            <a:r>
              <a:rPr lang="en-US" sz="3200" b="0" i="0" dirty="0">
                <a:solidFill>
                  <a:srgbClr val="000000"/>
                </a:solidFill>
                <a:effectLst/>
                <a:latin typeface="ProximaNovaA-Regular"/>
              </a:rPr>
              <a:t>Rayleigh waves cause </a:t>
            </a:r>
            <a:r>
              <a:rPr lang="en-US" sz="3200" dirty="0">
                <a:solidFill>
                  <a:srgbClr val="000000"/>
                </a:solidFill>
                <a:latin typeface="ProximaNovaA-Regular"/>
              </a:rPr>
              <a:t>ground roll while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ProximaNovaA-Regular"/>
              </a:rPr>
              <a:t>Love waves cause horizontal shearing of the ground (side-to-side). </a:t>
            </a:r>
            <a:endParaRPr lang="en-CA" sz="32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6F458CF-5A84-0C27-ED0B-3EFD9F067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10741"/>
            <a:ext cx="9753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A2157D-121D-E615-EC09-B82EE9ACAF52}"/>
              </a:ext>
            </a:extLst>
          </p:cNvPr>
          <p:cNvSpPr/>
          <p:nvPr/>
        </p:nvSpPr>
        <p:spPr>
          <a:xfrm>
            <a:off x="666508" y="710630"/>
            <a:ext cx="1277073" cy="1133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7AEB1D-92E8-D4F2-1F40-74DF6A445995}"/>
              </a:ext>
            </a:extLst>
          </p:cNvPr>
          <p:cNvSpPr txBox="1"/>
          <p:nvPr/>
        </p:nvSpPr>
        <p:spPr>
          <a:xfrm>
            <a:off x="752353" y="859691"/>
            <a:ext cx="1191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/>
              <a:t>Surface Waves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92E0EF-373C-A80F-AEFC-9EC347136E76}"/>
              </a:ext>
            </a:extLst>
          </p:cNvPr>
          <p:cNvSpPr txBox="1"/>
          <p:nvPr/>
        </p:nvSpPr>
        <p:spPr>
          <a:xfrm>
            <a:off x="7690449" y="6466737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Image Source: Steven Earle (2015) CC BY 4.0 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53515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A34CC-6AF4-9AB6-5ECB-646715C0E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93892"/>
            <a:ext cx="10515600" cy="597966"/>
          </a:xfrm>
        </p:spPr>
        <p:txBody>
          <a:bodyPr/>
          <a:lstStyle/>
          <a:p>
            <a:pPr marL="0" indent="0">
              <a:buNone/>
            </a:pPr>
            <a:r>
              <a:rPr lang="en-CA" dirty="0">
                <a:hlinkClick r:id="rId4"/>
              </a:rPr>
              <a:t>https://www.youtube.com/watch?v=ZESO9bNgZ-M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Online Media 3" title="Three Types of Seismic Waves (Video lecture)">
            <a:hlinkClick r:id="" action="ppaction://media"/>
            <a:extLst>
              <a:ext uri="{FF2B5EF4-FFF2-40B4-BE49-F238E27FC236}">
                <a16:creationId xmlns:a16="http://schemas.microsoft.com/office/drawing/2014/main" id="{2B4E4E25-B1A9-2F2F-24CA-1CD8F0EB7AA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014808" y="388275"/>
            <a:ext cx="7338992" cy="550424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03F225C-BDD6-00A5-9006-F7141EDC6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55" y="1233728"/>
            <a:ext cx="3039319" cy="3767037"/>
          </a:xfrm>
        </p:spPr>
        <p:txBody>
          <a:bodyPr>
            <a:normAutofit/>
          </a:bodyPr>
          <a:lstStyle/>
          <a:p>
            <a:r>
              <a:rPr lang="en-CA" b="1" dirty="0"/>
              <a:t>How Seismic Waves Appear on a Seismogram</a:t>
            </a:r>
          </a:p>
        </p:txBody>
      </p:sp>
    </p:spTree>
    <p:extLst>
      <p:ext uri="{BB962C8B-B14F-4D97-AF65-F5344CB8AC3E}">
        <p14:creationId xmlns:p14="http://schemas.microsoft.com/office/powerpoint/2010/main" val="388699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5DE687-01A6-AB69-FDF7-C19A59510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54043"/>
            <a:ext cx="10965084" cy="358869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4C72C-5421-4F9A-3756-7AEB9F14E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504" y="1410012"/>
            <a:ext cx="11247780" cy="1587831"/>
          </a:xfrm>
        </p:spPr>
        <p:txBody>
          <a:bodyPr>
            <a:normAutofit/>
          </a:bodyPr>
          <a:lstStyle/>
          <a:p>
            <a:r>
              <a:rPr lang="en-CA" sz="3600" u="sng" dirty="0"/>
              <a:t>Amplitude of vibrations</a:t>
            </a:r>
            <a:r>
              <a:rPr lang="en-CA" sz="3600" dirty="0"/>
              <a:t> (m/s) versus </a:t>
            </a:r>
            <a:r>
              <a:rPr lang="en-CA" sz="3600" u="sng" dirty="0"/>
              <a:t>time</a:t>
            </a:r>
            <a:r>
              <a:rPr lang="en-CA" sz="3600" dirty="0"/>
              <a:t> (PST or UTC)</a:t>
            </a:r>
          </a:p>
          <a:p>
            <a:endParaRPr lang="en-CA" sz="1200" dirty="0"/>
          </a:p>
          <a:p>
            <a:r>
              <a:rPr lang="en-CA" sz="3600" dirty="0"/>
              <a:t>Time is at regular intervals so we know when waves arrive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DA073A-2738-59CF-E5BA-9B3D61407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852"/>
            <a:ext cx="10515600" cy="1325563"/>
          </a:xfrm>
        </p:spPr>
        <p:txBody>
          <a:bodyPr/>
          <a:lstStyle/>
          <a:p>
            <a:pPr algn="ctr"/>
            <a:r>
              <a:rPr lang="en-CA" b="1" u="sng" dirty="0"/>
              <a:t>Reading a Seismogram</a:t>
            </a:r>
            <a:endParaRPr lang="en-CA" u="sn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5AA0E1-D7BE-8818-F452-F818977EED20}"/>
              </a:ext>
            </a:extLst>
          </p:cNvPr>
          <p:cNvSpPr txBox="1"/>
          <p:nvPr/>
        </p:nvSpPr>
        <p:spPr>
          <a:xfrm>
            <a:off x="3919959" y="6142741"/>
            <a:ext cx="435208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2400" dirty="0"/>
              <a:t>Time (Pacific Standard Time)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53D1581-EFF6-4009-36CC-2EA7CEAD514F}"/>
              </a:ext>
            </a:extLst>
          </p:cNvPr>
          <p:cNvCxnSpPr>
            <a:cxnSpLocks/>
          </p:cNvCxnSpPr>
          <p:nvPr/>
        </p:nvCxnSpPr>
        <p:spPr>
          <a:xfrm flipV="1">
            <a:off x="7994248" y="6373573"/>
            <a:ext cx="2712335" cy="1"/>
          </a:xfrm>
          <a:prstGeom prst="straightConnector1">
            <a:avLst/>
          </a:prstGeom>
          <a:ln w="4127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057E928-EA99-82FA-0F84-9D04AC4DF322}"/>
              </a:ext>
            </a:extLst>
          </p:cNvPr>
          <p:cNvSpPr txBox="1"/>
          <p:nvPr/>
        </p:nvSpPr>
        <p:spPr>
          <a:xfrm rot="16200000">
            <a:off x="-67037" y="3871339"/>
            <a:ext cx="219919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2800" dirty="0"/>
              <a:t>Amplitude</a:t>
            </a:r>
          </a:p>
          <a:p>
            <a:pPr algn="ctr"/>
            <a:r>
              <a:rPr lang="en-CA" sz="2800" dirty="0"/>
              <a:t>(Strength)</a:t>
            </a:r>
          </a:p>
        </p:txBody>
      </p:sp>
    </p:spTree>
    <p:extLst>
      <p:ext uri="{BB962C8B-B14F-4D97-AF65-F5344CB8AC3E}">
        <p14:creationId xmlns:p14="http://schemas.microsoft.com/office/powerpoint/2010/main" val="281017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850C9E9-A1CC-B72B-5A62-E3CBADFCF113}"/>
              </a:ext>
            </a:extLst>
          </p:cNvPr>
          <p:cNvSpPr/>
          <p:nvPr/>
        </p:nvSpPr>
        <p:spPr>
          <a:xfrm>
            <a:off x="678267" y="4006969"/>
            <a:ext cx="3183038" cy="2048718"/>
          </a:xfrm>
          <a:prstGeom prst="roundRect">
            <a:avLst/>
          </a:prstGeom>
          <a:ln w="5715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42BD39-7A26-D289-4C6D-220D92916D61}"/>
              </a:ext>
            </a:extLst>
          </p:cNvPr>
          <p:cNvSpPr txBox="1"/>
          <p:nvPr/>
        </p:nvSpPr>
        <p:spPr>
          <a:xfrm>
            <a:off x="842193" y="4006969"/>
            <a:ext cx="3171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/>
              <a:t>P-waves </a:t>
            </a:r>
            <a:r>
              <a:rPr lang="en-CA" sz="2800" dirty="0"/>
              <a:t>travel the fastest so they will be the first to arrive at the seismograph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4BCE12-C8A2-861A-496F-C0DD2D201471}"/>
              </a:ext>
            </a:extLst>
          </p:cNvPr>
          <p:cNvSpPr/>
          <p:nvPr/>
        </p:nvSpPr>
        <p:spPr>
          <a:xfrm>
            <a:off x="4378722" y="4006969"/>
            <a:ext cx="3183038" cy="2048718"/>
          </a:xfrm>
          <a:prstGeom prst="round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CBF031-0AA7-2AC6-0D64-C7F586506C6A}"/>
              </a:ext>
            </a:extLst>
          </p:cNvPr>
          <p:cNvSpPr txBox="1"/>
          <p:nvPr/>
        </p:nvSpPr>
        <p:spPr>
          <a:xfrm>
            <a:off x="4531074" y="4006366"/>
            <a:ext cx="31830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/>
              <a:t>S-waves</a:t>
            </a:r>
            <a:r>
              <a:rPr lang="en-CA" sz="2800" dirty="0"/>
              <a:t> are the next fastest and are the second to arrive at the seismograph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BC0B023-EEFD-E35A-6B80-2055A8F6C62B}"/>
              </a:ext>
            </a:extLst>
          </p:cNvPr>
          <p:cNvSpPr/>
          <p:nvPr/>
        </p:nvSpPr>
        <p:spPr>
          <a:xfrm>
            <a:off x="8166769" y="4006969"/>
            <a:ext cx="3183038" cy="2048718"/>
          </a:xfrm>
          <a:prstGeom prst="roundRect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9F923C-0C54-3EB2-EF36-7DE0A3FB2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573371"/>
            <a:ext cx="11707138" cy="26748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39CA41A-301C-7B76-076C-1292E98E3F73}"/>
              </a:ext>
            </a:extLst>
          </p:cNvPr>
          <p:cNvSpPr txBox="1"/>
          <p:nvPr/>
        </p:nvSpPr>
        <p:spPr>
          <a:xfrm>
            <a:off x="8231529" y="4123387"/>
            <a:ext cx="31830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/>
              <a:t>Surface</a:t>
            </a:r>
            <a:r>
              <a:rPr lang="en-CA" sz="2800" dirty="0"/>
              <a:t> waves are the slowest and the last to arrive at the seismograph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3291B0B4-F844-CF06-B565-B37D9B9E6366}"/>
              </a:ext>
            </a:extLst>
          </p:cNvPr>
          <p:cNvSpPr/>
          <p:nvPr/>
        </p:nvSpPr>
        <p:spPr>
          <a:xfrm rot="11231865">
            <a:off x="2309079" y="2680473"/>
            <a:ext cx="110760" cy="1324171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7030A0"/>
              </a:solidFill>
            </a:endParaRP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22DA9FD-13DE-30D5-9884-87D3C72B4289}"/>
              </a:ext>
            </a:extLst>
          </p:cNvPr>
          <p:cNvSpPr/>
          <p:nvPr/>
        </p:nvSpPr>
        <p:spPr>
          <a:xfrm rot="7415849" flipH="1">
            <a:off x="4866419" y="2069321"/>
            <a:ext cx="113632" cy="2546474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5486DF15-1C72-5CB0-2E16-A5F8E5C52D36}"/>
              </a:ext>
            </a:extLst>
          </p:cNvPr>
          <p:cNvSpPr/>
          <p:nvPr/>
        </p:nvSpPr>
        <p:spPr>
          <a:xfrm rot="6522477">
            <a:off x="7686686" y="1276341"/>
            <a:ext cx="133403" cy="4171764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2626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FB2DF89-8D64-3283-A5EF-2FD956C45B2D}"/>
              </a:ext>
            </a:extLst>
          </p:cNvPr>
          <p:cNvSpPr/>
          <p:nvPr/>
        </p:nvSpPr>
        <p:spPr>
          <a:xfrm>
            <a:off x="225235" y="3158371"/>
            <a:ext cx="6499655" cy="3311877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F2B99C-35AC-FC01-8CA2-8A2606C28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56" y="3429000"/>
            <a:ext cx="5930314" cy="28995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28A12-70A0-FC64-EABB-4583E7335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4226" y="3429000"/>
            <a:ext cx="4114799" cy="28548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200" dirty="0"/>
              <a:t>It can be difficult to locate surface wave arrivals at closer stations as they are “buried” in the S-waves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24172-E43C-FB44-4B5B-EDE0B63F1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356" y="394157"/>
            <a:ext cx="11468100" cy="2628900"/>
          </a:xfrm>
          <a:prstGeom prst="rect">
            <a:avLst/>
          </a:prstGeom>
        </p:spPr>
      </p:pic>
      <p:sp>
        <p:nvSpPr>
          <p:cNvPr id="14" name="Arrow: Down 13">
            <a:extLst>
              <a:ext uri="{FF2B5EF4-FFF2-40B4-BE49-F238E27FC236}">
                <a16:creationId xmlns:a16="http://schemas.microsoft.com/office/drawing/2014/main" id="{513E6515-8F83-5BB0-2A5A-F20CE0BCE463}"/>
              </a:ext>
            </a:extLst>
          </p:cNvPr>
          <p:cNvSpPr/>
          <p:nvPr/>
        </p:nvSpPr>
        <p:spPr>
          <a:xfrm>
            <a:off x="1446835" y="2788325"/>
            <a:ext cx="2187616" cy="469463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81110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1D837-605A-A2BF-77C7-64D32B89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289" y="34623"/>
            <a:ext cx="10943422" cy="1325563"/>
          </a:xfrm>
        </p:spPr>
        <p:txBody>
          <a:bodyPr/>
          <a:lstStyle/>
          <a:p>
            <a:pPr algn="ctr"/>
            <a:r>
              <a:rPr lang="en-CA" b="1" dirty="0"/>
              <a:t>‘Picking’ P &amp; S-Wave Arrivals on a Seismogram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1BEECA31-AB93-3CD1-DA30-A32D0B0DC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" y="1157468"/>
            <a:ext cx="10351245" cy="28706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B8147F-194E-AC58-69A9-B7DB3C624647}"/>
              </a:ext>
            </a:extLst>
          </p:cNvPr>
          <p:cNvSpPr txBox="1"/>
          <p:nvPr/>
        </p:nvSpPr>
        <p:spPr>
          <a:xfrm>
            <a:off x="1228846" y="4145721"/>
            <a:ext cx="9734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P-waves	</a:t>
            </a:r>
            <a:r>
              <a:rPr lang="en-CA" sz="2800" dirty="0">
                <a:sym typeface="Wingdings" panose="05000000000000000000" pitchFamily="2" charset="2"/>
              </a:rPr>
              <a:t> F</a:t>
            </a:r>
            <a:r>
              <a:rPr lang="en-CA" sz="2800" dirty="0"/>
              <a:t>irst to arrive   		</a:t>
            </a:r>
          </a:p>
          <a:p>
            <a:r>
              <a:rPr lang="en-CA" sz="2800" dirty="0">
                <a:sym typeface="Wingdings" panose="05000000000000000000" pitchFamily="2" charset="2"/>
              </a:rPr>
              <a:t>		 S</a:t>
            </a:r>
            <a:r>
              <a:rPr lang="en-CA" sz="2800" dirty="0"/>
              <a:t>hould stand out from any background noise</a:t>
            </a:r>
          </a:p>
          <a:p>
            <a:pPr marL="514350" indent="-514350">
              <a:buFont typeface="+mj-lt"/>
              <a:buAutoNum type="arabicPeriod"/>
            </a:pPr>
            <a:endParaRPr lang="en-CA" dirty="0"/>
          </a:p>
          <a:p>
            <a:r>
              <a:rPr lang="en-CA" sz="2800" dirty="0"/>
              <a:t>S-waves	</a:t>
            </a:r>
            <a:r>
              <a:rPr lang="en-CA" sz="2800" dirty="0">
                <a:sym typeface="Wingdings" panose="05000000000000000000" pitchFamily="2" charset="2"/>
              </a:rPr>
              <a:t> Arrive second</a:t>
            </a:r>
          </a:p>
          <a:p>
            <a:r>
              <a:rPr lang="en-CA" sz="2800" dirty="0">
                <a:sym typeface="Wingdings" panose="05000000000000000000" pitchFamily="2" charset="2"/>
              </a:rPr>
              <a:t>		 C</a:t>
            </a:r>
            <a:r>
              <a:rPr lang="en-CA" sz="2800" dirty="0"/>
              <a:t>hange in amplitude and frequency</a:t>
            </a:r>
          </a:p>
          <a:p>
            <a:r>
              <a:rPr lang="en-CA" sz="2800" dirty="0"/>
              <a:t>		</a:t>
            </a:r>
            <a:r>
              <a:rPr lang="en-CA" sz="2800" dirty="0">
                <a:sym typeface="Wingdings" panose="05000000000000000000" pitchFamily="2" charset="2"/>
              </a:rPr>
              <a:t> G</a:t>
            </a:r>
            <a:r>
              <a:rPr lang="en-CA" sz="2800" dirty="0"/>
              <a:t>reater amplitude than P-waves</a:t>
            </a:r>
          </a:p>
        </p:txBody>
      </p:sp>
    </p:spTree>
    <p:extLst>
      <p:ext uri="{BB962C8B-B14F-4D97-AF65-F5344CB8AC3E}">
        <p14:creationId xmlns:p14="http://schemas.microsoft.com/office/powerpoint/2010/main" val="2199147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9AC805-92E0-B0BA-80DF-A2BCEA4E7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51" y="1335695"/>
            <a:ext cx="10421073" cy="25840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4A5BF8-E913-8BF0-C44C-9E8198150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703" y="4242339"/>
            <a:ext cx="10689768" cy="23610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824B5A-E72B-F52E-F7FC-660FB7CFB9A4}"/>
              </a:ext>
            </a:extLst>
          </p:cNvPr>
          <p:cNvSpPr txBox="1"/>
          <p:nvPr/>
        </p:nvSpPr>
        <p:spPr>
          <a:xfrm>
            <a:off x="682905" y="292403"/>
            <a:ext cx="97458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/>
              <a:t>Let’s try it!</a:t>
            </a:r>
          </a:p>
          <a:p>
            <a:r>
              <a:rPr lang="en-CA" sz="2800" dirty="0"/>
              <a:t>Where on the graph do the P-waves </a:t>
            </a:r>
            <a:r>
              <a:rPr lang="en-CA" sz="3200" dirty="0"/>
              <a:t>and</a:t>
            </a:r>
            <a:r>
              <a:rPr lang="en-CA" sz="2800" dirty="0"/>
              <a:t> S-waves arrives?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CBC2FE-088A-8EB1-1064-B61152E97544}"/>
              </a:ext>
            </a:extLst>
          </p:cNvPr>
          <p:cNvSpPr txBox="1"/>
          <p:nvPr/>
        </p:nvSpPr>
        <p:spPr>
          <a:xfrm>
            <a:off x="1336876" y="1835622"/>
            <a:ext cx="76392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7200" dirty="0">
                <a:solidFill>
                  <a:srgbClr val="C00000"/>
                </a:solidFill>
                <a:latin typeface="Nordique Inline" panose="020B0604020202020204" pitchFamily="2" charset="0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5C4FF5-6A84-0B33-31F7-0D721ED13670}"/>
              </a:ext>
            </a:extLst>
          </p:cNvPr>
          <p:cNvSpPr txBox="1"/>
          <p:nvPr/>
        </p:nvSpPr>
        <p:spPr>
          <a:xfrm>
            <a:off x="1336875" y="4650200"/>
            <a:ext cx="76392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7200" dirty="0">
                <a:solidFill>
                  <a:srgbClr val="C00000"/>
                </a:solidFill>
                <a:latin typeface="Nordique Inline" panose="020B0604020202020204" pitchFamily="2" charset="0"/>
              </a:rPr>
              <a:t>B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2DEB3C0-AE3D-158E-386C-282A82BEA1B7}"/>
              </a:ext>
            </a:extLst>
          </p:cNvPr>
          <p:cNvCxnSpPr/>
          <p:nvPr/>
        </p:nvCxnSpPr>
        <p:spPr>
          <a:xfrm>
            <a:off x="5069711" y="1835622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4C40B40-379D-6DB1-FB98-5C96711E3AB7}"/>
              </a:ext>
            </a:extLst>
          </p:cNvPr>
          <p:cNvSpPr txBox="1"/>
          <p:nvPr/>
        </p:nvSpPr>
        <p:spPr>
          <a:xfrm>
            <a:off x="5040775" y="1583348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P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ACFD14B-78FB-B763-B802-41CA6B866666}"/>
              </a:ext>
            </a:extLst>
          </p:cNvPr>
          <p:cNvCxnSpPr/>
          <p:nvPr/>
        </p:nvCxnSpPr>
        <p:spPr>
          <a:xfrm>
            <a:off x="6379580" y="1835622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F3C7B8B-83B1-F085-A83E-75C7B2EF565E}"/>
              </a:ext>
            </a:extLst>
          </p:cNvPr>
          <p:cNvSpPr txBox="1"/>
          <p:nvPr/>
        </p:nvSpPr>
        <p:spPr>
          <a:xfrm>
            <a:off x="6355468" y="1583347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A1FA7D9-EED8-B751-3D5A-1806CC9C8358}"/>
              </a:ext>
            </a:extLst>
          </p:cNvPr>
          <p:cNvCxnSpPr/>
          <p:nvPr/>
        </p:nvCxnSpPr>
        <p:spPr>
          <a:xfrm>
            <a:off x="3335024" y="4424262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071A6B5-EFCB-EC0E-95FA-501AF0BEE37A}"/>
              </a:ext>
            </a:extLst>
          </p:cNvPr>
          <p:cNvSpPr txBox="1"/>
          <p:nvPr/>
        </p:nvSpPr>
        <p:spPr>
          <a:xfrm>
            <a:off x="3322969" y="4131874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P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25FB337-96B7-BA0B-5A3C-0F6F9739A6E4}"/>
              </a:ext>
            </a:extLst>
          </p:cNvPr>
          <p:cNvCxnSpPr/>
          <p:nvPr/>
        </p:nvCxnSpPr>
        <p:spPr>
          <a:xfrm>
            <a:off x="5867812" y="4445361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7D54E1A-0FBA-FC2E-5A6E-EEC33F2442E0}"/>
              </a:ext>
            </a:extLst>
          </p:cNvPr>
          <p:cNvSpPr txBox="1"/>
          <p:nvPr/>
        </p:nvSpPr>
        <p:spPr>
          <a:xfrm>
            <a:off x="5881868" y="4152974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C0149BE-FD1E-0F98-088E-5BCB1F34D02E}"/>
                  </a:ext>
                </a:extLst>
              </p14:cNvPr>
              <p14:cNvContentPartPr/>
              <p14:nvPr/>
            </p14:nvContentPartPr>
            <p14:xfrm>
              <a:off x="314966" y="4967434"/>
              <a:ext cx="132480" cy="5004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C0149BE-FD1E-0F98-088E-5BCB1F34D02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8966" y="4931434"/>
                <a:ext cx="204120" cy="57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471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/>
      <p:bldP spid="18" grpId="0"/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68EB8B-FED7-92C4-41D0-E099F4F4E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88" y="2173279"/>
            <a:ext cx="11605301" cy="15001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C74049-5081-42AB-406C-F46744026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63" y="4741891"/>
            <a:ext cx="11868150" cy="1562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20A32D-2A9E-9F94-0634-E1D551B68595}"/>
              </a:ext>
            </a:extLst>
          </p:cNvPr>
          <p:cNvSpPr txBox="1"/>
          <p:nvPr/>
        </p:nvSpPr>
        <p:spPr>
          <a:xfrm>
            <a:off x="370389" y="492092"/>
            <a:ext cx="9745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Where on the graph do the P-waves </a:t>
            </a:r>
            <a:r>
              <a:rPr lang="en-CA" sz="3600" dirty="0"/>
              <a:t>and</a:t>
            </a:r>
            <a:r>
              <a:rPr lang="en-CA" sz="3200" dirty="0"/>
              <a:t> S-waves arrives?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AFF2C5-C9EC-9FA3-1786-00C3F540AA4B}"/>
              </a:ext>
            </a:extLst>
          </p:cNvPr>
          <p:cNvSpPr txBox="1"/>
          <p:nvPr/>
        </p:nvSpPr>
        <p:spPr>
          <a:xfrm>
            <a:off x="1880886" y="4212997"/>
            <a:ext cx="90861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7200" dirty="0">
                <a:solidFill>
                  <a:srgbClr val="C00000"/>
                </a:solidFill>
                <a:latin typeface="Nordique Inline" panose="020B0604020202020204" pitchFamily="2" charset="0"/>
              </a:rPr>
              <a:t>D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FD0F96-5F1B-DA36-D829-E56A2370467D}"/>
              </a:ext>
            </a:extLst>
          </p:cNvPr>
          <p:cNvCxnSpPr/>
          <p:nvPr/>
        </p:nvCxnSpPr>
        <p:spPr>
          <a:xfrm>
            <a:off x="5553194" y="2323196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C796E44-EB95-B4F3-A232-C2A2D4355759}"/>
              </a:ext>
            </a:extLst>
          </p:cNvPr>
          <p:cNvSpPr txBox="1"/>
          <p:nvPr/>
        </p:nvSpPr>
        <p:spPr>
          <a:xfrm>
            <a:off x="5553194" y="2034561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6D3E0D-36A6-C942-30FB-32A8B2571939}"/>
              </a:ext>
            </a:extLst>
          </p:cNvPr>
          <p:cNvCxnSpPr/>
          <p:nvPr/>
        </p:nvCxnSpPr>
        <p:spPr>
          <a:xfrm>
            <a:off x="5433071" y="4741891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EDB1002-50F1-11D2-7113-C5071A1387B0}"/>
              </a:ext>
            </a:extLst>
          </p:cNvPr>
          <p:cNvSpPr txBox="1"/>
          <p:nvPr/>
        </p:nvSpPr>
        <p:spPr>
          <a:xfrm>
            <a:off x="5390369" y="4449503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005DA6-AD23-A7B3-069D-CAFE4683ED0C}"/>
              </a:ext>
            </a:extLst>
          </p:cNvPr>
          <p:cNvCxnSpPr/>
          <p:nvPr/>
        </p:nvCxnSpPr>
        <p:spPr>
          <a:xfrm>
            <a:off x="3183220" y="2323196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B0C9C36-9C2C-0373-2E69-71B5C73897D8}"/>
              </a:ext>
            </a:extLst>
          </p:cNvPr>
          <p:cNvSpPr txBox="1"/>
          <p:nvPr/>
        </p:nvSpPr>
        <p:spPr>
          <a:xfrm>
            <a:off x="3183220" y="2075101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P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9D05D0-9821-2AEF-6977-A067DF81ED52}"/>
              </a:ext>
            </a:extLst>
          </p:cNvPr>
          <p:cNvCxnSpPr/>
          <p:nvPr/>
        </p:nvCxnSpPr>
        <p:spPr>
          <a:xfrm>
            <a:off x="3485083" y="4741891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74AB143-0D74-07AF-C7AF-3C02088C11E3}"/>
              </a:ext>
            </a:extLst>
          </p:cNvPr>
          <p:cNvSpPr txBox="1"/>
          <p:nvPr/>
        </p:nvSpPr>
        <p:spPr>
          <a:xfrm>
            <a:off x="3507152" y="4520773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0355BA-E06B-636E-5233-D8C7D1CDB373}"/>
              </a:ext>
            </a:extLst>
          </p:cNvPr>
          <p:cNvSpPr txBox="1"/>
          <p:nvPr/>
        </p:nvSpPr>
        <p:spPr>
          <a:xfrm>
            <a:off x="1853250" y="1723032"/>
            <a:ext cx="96388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7200" dirty="0">
                <a:solidFill>
                  <a:srgbClr val="C00000"/>
                </a:solidFill>
                <a:latin typeface="Nordique Inline" panose="020B0604020202020204" pitchFamily="2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677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5" grpId="0"/>
      <p:bldP spid="17" grpId="0"/>
      <p:bldP spid="19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D824B5A-E72B-F52E-F7FC-660FB7CFB9A4}"/>
              </a:ext>
            </a:extLst>
          </p:cNvPr>
          <p:cNvSpPr txBox="1"/>
          <p:nvPr/>
        </p:nvSpPr>
        <p:spPr>
          <a:xfrm>
            <a:off x="416687" y="504804"/>
            <a:ext cx="9745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Where on the graph do the P-waves </a:t>
            </a:r>
            <a:r>
              <a:rPr lang="en-CA" sz="3600" dirty="0"/>
              <a:t>and</a:t>
            </a:r>
            <a:r>
              <a:rPr lang="en-CA" sz="3200" dirty="0"/>
              <a:t> S-waves arrives?</a:t>
            </a:r>
          </a:p>
        </p:txBody>
      </p:sp>
      <p:pic>
        <p:nvPicPr>
          <p:cNvPr id="4" name="Picture 3" descr="A picture containing antenna&#10;&#10;Description automatically generated">
            <a:extLst>
              <a:ext uri="{FF2B5EF4-FFF2-40B4-BE49-F238E27FC236}">
                <a16:creationId xmlns:a16="http://schemas.microsoft.com/office/drawing/2014/main" id="{BE8A5696-DD1A-421B-988A-CAEAEEAF4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93" y="4595149"/>
            <a:ext cx="11412996" cy="1592536"/>
          </a:xfrm>
          <a:prstGeom prst="rect">
            <a:avLst/>
          </a:prstGeom>
        </p:spPr>
      </p:pic>
      <p:pic>
        <p:nvPicPr>
          <p:cNvPr id="8" name="Picture 7" descr="A picture containing antenna&#10;&#10;Description automatically generated">
            <a:extLst>
              <a:ext uri="{FF2B5EF4-FFF2-40B4-BE49-F238E27FC236}">
                <a16:creationId xmlns:a16="http://schemas.microsoft.com/office/drawing/2014/main" id="{99D55319-5D45-BF8D-3953-B52DCD160E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793" y="2014722"/>
            <a:ext cx="11515709" cy="15305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73C2A7-ABAC-6F66-A5FD-723A5AE804BA}"/>
              </a:ext>
            </a:extLst>
          </p:cNvPr>
          <p:cNvSpPr txBox="1"/>
          <p:nvPr/>
        </p:nvSpPr>
        <p:spPr>
          <a:xfrm>
            <a:off x="2019782" y="1414557"/>
            <a:ext cx="90861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7200" dirty="0">
                <a:solidFill>
                  <a:srgbClr val="C00000"/>
                </a:solidFill>
                <a:latin typeface="Nordique Inline" panose="020B0604020202020204" pitchFamily="2" charset="0"/>
              </a:rPr>
              <a:t>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B68E71-ED60-F9D8-CB88-E812C9A6A7D9}"/>
              </a:ext>
            </a:extLst>
          </p:cNvPr>
          <p:cNvSpPr txBox="1"/>
          <p:nvPr/>
        </p:nvSpPr>
        <p:spPr>
          <a:xfrm>
            <a:off x="2019781" y="4077603"/>
            <a:ext cx="90861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7200" dirty="0">
                <a:solidFill>
                  <a:srgbClr val="C00000"/>
                </a:solidFill>
                <a:latin typeface="Nordique Inline" panose="020B0604020202020204" pitchFamily="2" charset="0"/>
              </a:rPr>
              <a:t>F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242E95-DE8D-8D2A-38D6-43F086F7A1F2}"/>
              </a:ext>
            </a:extLst>
          </p:cNvPr>
          <p:cNvCxnSpPr/>
          <p:nvPr/>
        </p:nvCxnSpPr>
        <p:spPr>
          <a:xfrm>
            <a:off x="3877518" y="1868554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49316D3-4183-7A47-7074-FB58B0875098}"/>
              </a:ext>
            </a:extLst>
          </p:cNvPr>
          <p:cNvSpPr txBox="1"/>
          <p:nvPr/>
        </p:nvSpPr>
        <p:spPr>
          <a:xfrm>
            <a:off x="3848582" y="1616280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P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17C575-7E85-1544-723C-AF67C739B9BD}"/>
              </a:ext>
            </a:extLst>
          </p:cNvPr>
          <p:cNvCxnSpPr/>
          <p:nvPr/>
        </p:nvCxnSpPr>
        <p:spPr>
          <a:xfrm>
            <a:off x="3408742" y="4555035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4F3AFFB-B550-F4D3-1DD1-170F0BA82A0F}"/>
              </a:ext>
            </a:extLst>
          </p:cNvPr>
          <p:cNvSpPr txBox="1"/>
          <p:nvPr/>
        </p:nvSpPr>
        <p:spPr>
          <a:xfrm>
            <a:off x="3379806" y="4302761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P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3A5A3EE-A398-839B-9C3F-6EF964698A73}"/>
              </a:ext>
            </a:extLst>
          </p:cNvPr>
          <p:cNvCxnSpPr/>
          <p:nvPr/>
        </p:nvCxnSpPr>
        <p:spPr>
          <a:xfrm>
            <a:off x="7416891" y="2003575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EE381BC-CF58-EF3E-75BF-F73DFF8F98C2}"/>
              </a:ext>
            </a:extLst>
          </p:cNvPr>
          <p:cNvSpPr txBox="1"/>
          <p:nvPr/>
        </p:nvSpPr>
        <p:spPr>
          <a:xfrm>
            <a:off x="7392779" y="1751300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7D7DA2-3ECA-7BA5-91B8-17AB3A04E497}"/>
              </a:ext>
            </a:extLst>
          </p:cNvPr>
          <p:cNvCxnSpPr/>
          <p:nvPr/>
        </p:nvCxnSpPr>
        <p:spPr>
          <a:xfrm>
            <a:off x="6349672" y="4642991"/>
            <a:ext cx="0" cy="150946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70D5E03-4C97-F069-4A03-BDB7B2DB4B9C}"/>
              </a:ext>
            </a:extLst>
          </p:cNvPr>
          <p:cNvSpPr txBox="1"/>
          <p:nvPr/>
        </p:nvSpPr>
        <p:spPr>
          <a:xfrm>
            <a:off x="6325560" y="4390716"/>
            <a:ext cx="428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rgbClr val="C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31168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4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90747-0001-7980-3D67-1F67294B7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58" y="2789499"/>
            <a:ext cx="9825942" cy="2280211"/>
          </a:xfrm>
        </p:spPr>
        <p:txBody>
          <a:bodyPr/>
          <a:lstStyle/>
          <a:p>
            <a:pPr marL="0" indent="0">
              <a:buNone/>
            </a:pPr>
            <a:r>
              <a:rPr lang="en-CA" sz="4000" dirty="0"/>
              <a:t>Go to </a:t>
            </a:r>
            <a:r>
              <a:rPr lang="en-CA" sz="4000" dirty="0">
                <a:solidFill>
                  <a:srgbClr val="FF0000"/>
                </a:solidFill>
                <a:hlinkClick r:id="rId3"/>
              </a:rPr>
              <a:t>stationview.raspberryshake.org</a:t>
            </a:r>
            <a:endParaRPr lang="en-CA" sz="4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CA" sz="4000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CA" sz="4000" dirty="0"/>
              <a:t>Wait for instructions </a:t>
            </a:r>
            <a:r>
              <a:rPr lang="en-CA" sz="4000" dirty="0">
                <a:sym typeface="Wingdings" panose="05000000000000000000" pitchFamily="2" charset="2"/>
              </a:rPr>
              <a:t></a:t>
            </a:r>
            <a:endParaRPr lang="en-CA" sz="4000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87E4F7-5026-AAAF-4434-4916F73A1E90}"/>
              </a:ext>
            </a:extLst>
          </p:cNvPr>
          <p:cNvCxnSpPr/>
          <p:nvPr/>
        </p:nvCxnSpPr>
        <p:spPr>
          <a:xfrm>
            <a:off x="838200" y="1690688"/>
            <a:ext cx="10331370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 descr="Raspberry Shake">
            <a:extLst>
              <a:ext uri="{FF2B5EF4-FFF2-40B4-BE49-F238E27FC236}">
                <a16:creationId xmlns:a16="http://schemas.microsoft.com/office/drawing/2014/main" id="{5A267DCC-B826-F4F9-522A-E4B12B62C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061" y="5663572"/>
            <a:ext cx="4147595" cy="100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F3E7152-6D07-8B41-2AA5-22902E1A448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CA" sz="5400" b="1" dirty="0"/>
              <a:t>The Amazing </a:t>
            </a:r>
            <a:r>
              <a:rPr lang="en-CA" sz="5400" b="1" dirty="0" err="1"/>
              <a:t>ShakeNet</a:t>
            </a:r>
            <a:r>
              <a:rPr lang="en-CA" sz="5400" b="1" dirty="0"/>
              <a:t> Race</a:t>
            </a:r>
          </a:p>
        </p:txBody>
      </p:sp>
    </p:spTree>
    <p:extLst>
      <p:ext uri="{BB962C8B-B14F-4D97-AF65-F5344CB8AC3E}">
        <p14:creationId xmlns:p14="http://schemas.microsoft.com/office/powerpoint/2010/main" val="24832491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861E4-56EA-B6FF-AA1B-14226F0C9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353" y="2245490"/>
            <a:ext cx="10196332" cy="39701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CA" sz="3600" b="1" dirty="0">
                <a:solidFill>
                  <a:srgbClr val="C00000"/>
                </a:solidFill>
              </a:rPr>
              <a:t>Handout:</a:t>
            </a:r>
          </a:p>
          <a:p>
            <a:pPr marL="0" indent="0">
              <a:buNone/>
            </a:pPr>
            <a:r>
              <a:rPr lang="en-CA" sz="3600" dirty="0"/>
              <a:t>5 seismograms from </a:t>
            </a:r>
            <a:r>
              <a:rPr lang="en-CA" sz="3600" b="1" dirty="0"/>
              <a:t>the same </a:t>
            </a:r>
            <a:r>
              <a:rPr lang="en-CA" sz="3600" dirty="0"/>
              <a:t>earthquake that occurred on November 25, 2022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b="1" dirty="0">
                <a:solidFill>
                  <a:srgbClr val="C00000"/>
                </a:solidFill>
              </a:rPr>
              <a:t>Your task:</a:t>
            </a:r>
          </a:p>
          <a:p>
            <a:pPr marL="0" indent="0">
              <a:buNone/>
            </a:pPr>
            <a:r>
              <a:rPr lang="en-CA" sz="3600" dirty="0"/>
              <a:t>Study/compare the seismograms – </a:t>
            </a:r>
            <a:r>
              <a:rPr lang="en-CA" sz="3600" b="1" dirty="0"/>
              <a:t>What do you notice?</a:t>
            </a:r>
          </a:p>
          <a:p>
            <a:pPr marL="0" indent="0">
              <a:buNone/>
            </a:pPr>
            <a:r>
              <a:rPr lang="en-CA" sz="3600" dirty="0"/>
              <a:t>Group discussion – </a:t>
            </a:r>
            <a:r>
              <a:rPr lang="en-CA" sz="3600" b="1" dirty="0"/>
              <a:t>What can we infer about this earthquake?  Explain.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endParaRPr lang="en-CA" sz="3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079476-6561-F6F3-A1BB-60E37A33C25B}"/>
              </a:ext>
            </a:extLst>
          </p:cNvPr>
          <p:cNvSpPr txBox="1">
            <a:spLocks/>
          </p:cNvSpPr>
          <p:nvPr/>
        </p:nvSpPr>
        <p:spPr>
          <a:xfrm>
            <a:off x="930315" y="845429"/>
            <a:ext cx="10515600" cy="10620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b="1" dirty="0"/>
              <a:t>What can we learn about an earthquake by looking at the seismogram?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ADD0BE2-E80D-4B56-79C5-97583E6E55ED}"/>
              </a:ext>
            </a:extLst>
          </p:cNvPr>
          <p:cNvCxnSpPr/>
          <p:nvPr/>
        </p:nvCxnSpPr>
        <p:spPr>
          <a:xfrm>
            <a:off x="930315" y="1907432"/>
            <a:ext cx="10331370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014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9C8FC-CAD7-BAF0-FF90-5161E05BD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 descr="Chart, timeline&#10;&#10;Description automatically generated">
            <a:extLst>
              <a:ext uri="{FF2B5EF4-FFF2-40B4-BE49-F238E27FC236}">
                <a16:creationId xmlns:a16="http://schemas.microsoft.com/office/drawing/2014/main" id="{8B04CBDA-5B06-8019-2350-2FD3D110E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" y="164592"/>
            <a:ext cx="11292840" cy="65288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6DFDAA-1F39-2C66-D38C-D433B75068A7}"/>
              </a:ext>
            </a:extLst>
          </p:cNvPr>
          <p:cNvSpPr txBox="1"/>
          <p:nvPr/>
        </p:nvSpPr>
        <p:spPr>
          <a:xfrm>
            <a:off x="2928395" y="260953"/>
            <a:ext cx="682072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3200" dirty="0">
                <a:solidFill>
                  <a:srgbClr val="C00000"/>
                </a:solidFill>
              </a:rPr>
              <a:t>Earthquake - November 25, 2022</a:t>
            </a:r>
          </a:p>
        </p:txBody>
      </p:sp>
    </p:spTree>
    <p:extLst>
      <p:ext uri="{BB962C8B-B14F-4D97-AF65-F5344CB8AC3E}">
        <p14:creationId xmlns:p14="http://schemas.microsoft.com/office/powerpoint/2010/main" val="1305193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BAAE1-17C9-A68E-D8C0-2981EBEFA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197" y="6236885"/>
            <a:ext cx="10515600" cy="621115"/>
          </a:xfrm>
        </p:spPr>
        <p:txBody>
          <a:bodyPr/>
          <a:lstStyle/>
          <a:p>
            <a:pPr marL="0" indent="0">
              <a:buNone/>
            </a:pPr>
            <a:r>
              <a:rPr lang="en-CA" dirty="0">
                <a:hlinkClick r:id="rId4"/>
              </a:rPr>
              <a:t>https://www.youtube.com/watch?v=Y5xbgsPVfsA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2" name="Online Media 1" title="Seismic Waves—P- and S-wave particle motion and relative wave-front speeds">
            <a:hlinkClick r:id="" action="ppaction://media"/>
            <a:extLst>
              <a:ext uri="{FF2B5EF4-FFF2-40B4-BE49-F238E27FC236}">
                <a16:creationId xmlns:a16="http://schemas.microsoft.com/office/drawing/2014/main" id="{86777C48-6119-0B7E-31D1-1D34B6E1057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290997" y="213879"/>
            <a:ext cx="7610006" cy="570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1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C73EA6-0060-58C2-0304-CBC1FF4F5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755" y="1974179"/>
            <a:ext cx="10708259" cy="4393132"/>
          </a:xfrm>
          <a:prstGeom prst="rect">
            <a:avLst/>
          </a:prstGeom>
        </p:spPr>
      </p:pic>
      <p:sp>
        <p:nvSpPr>
          <p:cNvPr id="6" name="Arrow: Left-Right 5">
            <a:extLst>
              <a:ext uri="{FF2B5EF4-FFF2-40B4-BE49-F238E27FC236}">
                <a16:creationId xmlns:a16="http://schemas.microsoft.com/office/drawing/2014/main" id="{DC84D42E-A5F6-A19A-1364-7826774A9203}"/>
              </a:ext>
            </a:extLst>
          </p:cNvPr>
          <p:cNvSpPr/>
          <p:nvPr/>
        </p:nvSpPr>
        <p:spPr>
          <a:xfrm>
            <a:off x="3593812" y="2127121"/>
            <a:ext cx="1713052" cy="277792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10075950-3D4B-8DB9-786A-DEFC4AE48AE9}"/>
              </a:ext>
            </a:extLst>
          </p:cNvPr>
          <p:cNvSpPr/>
          <p:nvPr/>
        </p:nvSpPr>
        <p:spPr>
          <a:xfrm>
            <a:off x="4018345" y="3565621"/>
            <a:ext cx="1873169" cy="277792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Arrow: Left-Right 8">
            <a:extLst>
              <a:ext uri="{FF2B5EF4-FFF2-40B4-BE49-F238E27FC236}">
                <a16:creationId xmlns:a16="http://schemas.microsoft.com/office/drawing/2014/main" id="{FFF5B9A4-F316-51B7-777F-C79E165ED7E7}"/>
              </a:ext>
            </a:extLst>
          </p:cNvPr>
          <p:cNvSpPr/>
          <p:nvPr/>
        </p:nvSpPr>
        <p:spPr>
          <a:xfrm>
            <a:off x="5208608" y="4938828"/>
            <a:ext cx="2609255" cy="277792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F0EC3A-DBC4-F6D4-F7F4-32BA0B7E0EF5}"/>
              </a:ext>
            </a:extLst>
          </p:cNvPr>
          <p:cNvSpPr txBox="1"/>
          <p:nvPr/>
        </p:nvSpPr>
        <p:spPr>
          <a:xfrm>
            <a:off x="3593812" y="1665456"/>
            <a:ext cx="1873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00000"/>
                </a:solidFill>
              </a:rPr>
              <a:t>S-P Interval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21EBA1-76ED-4C40-3111-C825FF582F20}"/>
              </a:ext>
            </a:extLst>
          </p:cNvPr>
          <p:cNvSpPr txBox="1"/>
          <p:nvPr/>
        </p:nvSpPr>
        <p:spPr>
          <a:xfrm>
            <a:off x="499158" y="654215"/>
            <a:ext cx="111936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Time between P-wave and S-waves arrival is called the </a:t>
            </a:r>
            <a:r>
              <a:rPr lang="en-CA" sz="3200" b="1" dirty="0"/>
              <a:t>S-P interval </a:t>
            </a:r>
          </a:p>
          <a:p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759479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2D466-3C83-376E-FA8E-5BF17A205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6531"/>
            <a:ext cx="10515600" cy="1325563"/>
          </a:xfrm>
        </p:spPr>
        <p:txBody>
          <a:bodyPr/>
          <a:lstStyle/>
          <a:p>
            <a:r>
              <a:rPr lang="en-CA" dirty="0"/>
              <a:t>How far away was that earthquake?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1A272F-C109-DC97-67E9-437E89EC2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657" y="2837657"/>
            <a:ext cx="10043591" cy="29619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8E8115-61AF-529B-7294-771F6B6A5436}"/>
              </a:ext>
            </a:extLst>
          </p:cNvPr>
          <p:cNvSpPr txBox="1"/>
          <p:nvPr/>
        </p:nvSpPr>
        <p:spPr>
          <a:xfrm>
            <a:off x="838201" y="1512094"/>
            <a:ext cx="10515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* Remember P waves travel faster than S waves:  6km/s vs 4km/s 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6DA807-51AF-C4B4-CCE7-3FFF9AE95990}"/>
              </a:ext>
            </a:extLst>
          </p:cNvPr>
          <p:cNvSpPr txBox="1"/>
          <p:nvPr/>
        </p:nvSpPr>
        <p:spPr>
          <a:xfrm>
            <a:off x="8877925" y="6302137"/>
            <a:ext cx="2769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i="1" dirty="0"/>
              <a:t>Image: raspberryshake.net</a:t>
            </a:r>
          </a:p>
        </p:txBody>
      </p:sp>
    </p:spTree>
    <p:extLst>
      <p:ext uri="{BB962C8B-B14F-4D97-AF65-F5344CB8AC3E}">
        <p14:creationId xmlns:p14="http://schemas.microsoft.com/office/powerpoint/2010/main" val="1824626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2E429-8F88-80E2-62EC-480FACBB1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657" y="4712341"/>
            <a:ext cx="6280230" cy="17459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600" dirty="0"/>
              <a:t>Nanaimo station S-P interval tells us the earthquake is…</a:t>
            </a:r>
          </a:p>
          <a:p>
            <a:pPr marL="0" indent="0" algn="ctr">
              <a:buNone/>
            </a:pPr>
            <a:r>
              <a:rPr lang="en-CA" sz="3600" b="1" dirty="0">
                <a:solidFill>
                  <a:srgbClr val="C00000"/>
                </a:solidFill>
              </a:rPr>
              <a:t>200 kilometers away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78601F-44B1-1DD1-377B-6D9703197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92" y="706056"/>
            <a:ext cx="6973838" cy="17459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1AFE3E1-9D46-9D5F-DB29-AFC5F4F545EF}"/>
              </a:ext>
            </a:extLst>
          </p:cNvPr>
          <p:cNvSpPr txBox="1"/>
          <p:nvPr/>
        </p:nvSpPr>
        <p:spPr>
          <a:xfrm>
            <a:off x="2438882" y="2844225"/>
            <a:ext cx="1539433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3200" b="1" dirty="0"/>
              <a:t>3:50:40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D4A50EF-CC04-0568-9A9E-8DB1C906513B}"/>
              </a:ext>
            </a:extLst>
          </p:cNvPr>
          <p:cNvCxnSpPr>
            <a:cxnSpLocks/>
          </p:cNvCxnSpPr>
          <p:nvPr/>
        </p:nvCxnSpPr>
        <p:spPr>
          <a:xfrm>
            <a:off x="3171463" y="1464197"/>
            <a:ext cx="0" cy="145381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A75FA8-33C6-0599-2F10-64A6F640E021}"/>
              </a:ext>
            </a:extLst>
          </p:cNvPr>
          <p:cNvCxnSpPr>
            <a:cxnSpLocks/>
          </p:cNvCxnSpPr>
          <p:nvPr/>
        </p:nvCxnSpPr>
        <p:spPr>
          <a:xfrm>
            <a:off x="5013801" y="1464197"/>
            <a:ext cx="0" cy="145381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D74F906-C452-3331-AAC5-F2E8CF4CAC2A}"/>
              </a:ext>
            </a:extLst>
          </p:cNvPr>
          <p:cNvSpPr txBox="1"/>
          <p:nvPr/>
        </p:nvSpPr>
        <p:spPr>
          <a:xfrm>
            <a:off x="4248891" y="2818314"/>
            <a:ext cx="1539433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3200" b="1" dirty="0"/>
              <a:t>3:51:00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DDE7B5-6D7B-F60F-FCCB-D059A6FB71CB}"/>
              </a:ext>
            </a:extLst>
          </p:cNvPr>
          <p:cNvSpPr txBox="1"/>
          <p:nvPr/>
        </p:nvSpPr>
        <p:spPr>
          <a:xfrm>
            <a:off x="2104007" y="3562073"/>
            <a:ext cx="385437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/>
              <a:t>S-P Interval is </a:t>
            </a:r>
            <a:r>
              <a:rPr lang="en-CA" sz="2800" b="1" dirty="0"/>
              <a:t>20 seconds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2857AC0-5EF3-790B-5661-895299A7B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2951" y="94550"/>
            <a:ext cx="5144455" cy="6537744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B7F5BE8-73C6-A899-FD4D-8E6ED2AAF6FE}"/>
              </a:ext>
            </a:extLst>
          </p:cNvPr>
          <p:cNvCxnSpPr>
            <a:cxnSpLocks/>
          </p:cNvCxnSpPr>
          <p:nvPr/>
        </p:nvCxnSpPr>
        <p:spPr>
          <a:xfrm>
            <a:off x="5851337" y="3934521"/>
            <a:ext cx="1591185" cy="68377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A8D5B7C-A839-8BBB-CA33-E6B7ECC68D15}"/>
              </a:ext>
            </a:extLst>
          </p:cNvPr>
          <p:cNvCxnSpPr>
            <a:cxnSpLocks/>
          </p:cNvCxnSpPr>
          <p:nvPr/>
        </p:nvCxnSpPr>
        <p:spPr>
          <a:xfrm>
            <a:off x="7743463" y="4624710"/>
            <a:ext cx="1030146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CB81BE5-EEF2-4BC9-818F-4E583D655FAB}"/>
              </a:ext>
            </a:extLst>
          </p:cNvPr>
          <p:cNvCxnSpPr>
            <a:cxnSpLocks/>
          </p:cNvCxnSpPr>
          <p:nvPr/>
        </p:nvCxnSpPr>
        <p:spPr>
          <a:xfrm>
            <a:off x="8773609" y="4618299"/>
            <a:ext cx="0" cy="126633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74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2DF0A2-45AE-0D96-A851-E5D0C2E7A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936" y="353307"/>
            <a:ext cx="7936847" cy="62861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E7A6EA2-EBC8-3027-C821-8614689CC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840375"/>
            <a:ext cx="3802380" cy="45794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200" dirty="0"/>
              <a:t>Distance from Nanaimo station to epicenter is</a:t>
            </a:r>
          </a:p>
          <a:p>
            <a:pPr marL="0" indent="0" algn="ctr">
              <a:buNone/>
            </a:pPr>
            <a:r>
              <a:rPr lang="en-CA" sz="4000" b="1" dirty="0"/>
              <a:t>200 km</a:t>
            </a:r>
            <a:br>
              <a:rPr lang="en-CA" sz="3200" dirty="0"/>
            </a:br>
            <a:endParaRPr lang="en-CA" sz="3200" dirty="0"/>
          </a:p>
          <a:p>
            <a:pPr marL="0" indent="0">
              <a:buNone/>
            </a:pPr>
            <a:r>
              <a:rPr lang="en-CA" sz="3200" dirty="0"/>
              <a:t>200 km away in any direction makes a circle</a:t>
            </a:r>
          </a:p>
          <a:p>
            <a:pPr marL="0" indent="0">
              <a:buNone/>
            </a:pPr>
            <a:endParaRPr lang="en-CA" sz="3200" dirty="0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9DE7ADD-D4F9-C948-6C80-A8C5E1C9C5D5}"/>
              </a:ext>
            </a:extLst>
          </p:cNvPr>
          <p:cNvSpPr/>
          <p:nvPr/>
        </p:nvSpPr>
        <p:spPr>
          <a:xfrm>
            <a:off x="8416477" y="2270255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B08FC68-7EF1-D4EC-7597-558DD7D60611}"/>
              </a:ext>
            </a:extLst>
          </p:cNvPr>
          <p:cNvSpPr/>
          <p:nvPr/>
        </p:nvSpPr>
        <p:spPr>
          <a:xfrm>
            <a:off x="182404" y="136387"/>
            <a:ext cx="6253120" cy="875721"/>
          </a:xfrm>
          <a:prstGeom prst="roundRect">
            <a:avLst/>
          </a:prstGeom>
          <a:solidFill>
            <a:schemeClr val="l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3F91C0C-C8FF-F2CB-4B92-316547808BBA}"/>
              </a:ext>
            </a:extLst>
          </p:cNvPr>
          <p:cNvSpPr/>
          <p:nvPr/>
        </p:nvSpPr>
        <p:spPr>
          <a:xfrm>
            <a:off x="6271009" y="339075"/>
            <a:ext cx="4685238" cy="4439826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8FF1AD5-9484-265C-2BC5-F5647AF7009F}"/>
              </a:ext>
            </a:extLst>
          </p:cNvPr>
          <p:cNvCxnSpPr>
            <a:cxnSpLocks/>
          </p:cNvCxnSpPr>
          <p:nvPr/>
        </p:nvCxnSpPr>
        <p:spPr>
          <a:xfrm flipH="1">
            <a:off x="6570603" y="2570237"/>
            <a:ext cx="1845874" cy="858763"/>
          </a:xfrm>
          <a:prstGeom prst="straightConnector1">
            <a:avLst/>
          </a:prstGeom>
          <a:ln w="6350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23AD1E6-05FB-D9DC-8E3D-F38D63C44054}"/>
              </a:ext>
            </a:extLst>
          </p:cNvPr>
          <p:cNvSpPr txBox="1"/>
          <p:nvPr/>
        </p:nvSpPr>
        <p:spPr>
          <a:xfrm rot="20103615">
            <a:off x="6679386" y="2366529"/>
            <a:ext cx="1361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/>
              <a:t>200 km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60C891-A339-0027-D277-1D098485D9B7}"/>
              </a:ext>
            </a:extLst>
          </p:cNvPr>
          <p:cNvSpPr txBox="1"/>
          <p:nvPr/>
        </p:nvSpPr>
        <p:spPr>
          <a:xfrm>
            <a:off x="6882697" y="3806194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F707AA-6E9F-10B9-C577-510B50851191}"/>
              </a:ext>
            </a:extLst>
          </p:cNvPr>
          <p:cNvSpPr txBox="1"/>
          <p:nvPr/>
        </p:nvSpPr>
        <p:spPr>
          <a:xfrm>
            <a:off x="9881149" y="3632617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AD1B75-C20A-3017-0CF0-7166A04A03F9}"/>
              </a:ext>
            </a:extLst>
          </p:cNvPr>
          <p:cNvSpPr txBox="1"/>
          <p:nvPr/>
        </p:nvSpPr>
        <p:spPr>
          <a:xfrm>
            <a:off x="7512335" y="-36588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9109AC-9AFE-4BFD-F2BA-903DA578C330}"/>
              </a:ext>
            </a:extLst>
          </p:cNvPr>
          <p:cNvSpPr txBox="1"/>
          <p:nvPr/>
        </p:nvSpPr>
        <p:spPr>
          <a:xfrm>
            <a:off x="10276162" y="940109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5D1912-58E8-8884-E5FB-1354B441A4FB}"/>
              </a:ext>
            </a:extLst>
          </p:cNvPr>
          <p:cNvSpPr txBox="1"/>
          <p:nvPr/>
        </p:nvSpPr>
        <p:spPr>
          <a:xfrm>
            <a:off x="5890518" y="1632223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5B4FEF-A9C1-6D58-D8A6-62ADF29A1155}"/>
              </a:ext>
            </a:extLst>
          </p:cNvPr>
          <p:cNvSpPr txBox="1"/>
          <p:nvPr/>
        </p:nvSpPr>
        <p:spPr>
          <a:xfrm>
            <a:off x="296228" y="228193"/>
            <a:ext cx="597478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CA" sz="4400" dirty="0"/>
              <a:t>Locating the Earthquake!</a:t>
            </a:r>
          </a:p>
        </p:txBody>
      </p:sp>
    </p:spTree>
    <p:extLst>
      <p:ext uri="{BB962C8B-B14F-4D97-AF65-F5344CB8AC3E}">
        <p14:creationId xmlns:p14="http://schemas.microsoft.com/office/powerpoint/2010/main" val="292205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7" grpId="0"/>
      <p:bldP spid="21" grpId="0"/>
      <p:bldP spid="22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2DF0A2-45AE-0D96-A851-E5D0C2E7A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936" y="341732"/>
            <a:ext cx="7936847" cy="6286188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9DE7ADD-D4F9-C948-6C80-A8C5E1C9C5D5}"/>
              </a:ext>
            </a:extLst>
          </p:cNvPr>
          <p:cNvSpPr/>
          <p:nvPr/>
        </p:nvSpPr>
        <p:spPr>
          <a:xfrm>
            <a:off x="8416477" y="2270255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3F91C0C-C8FF-F2CB-4B92-316547808BBA}"/>
              </a:ext>
            </a:extLst>
          </p:cNvPr>
          <p:cNvSpPr/>
          <p:nvPr/>
        </p:nvSpPr>
        <p:spPr>
          <a:xfrm>
            <a:off x="6271009" y="339075"/>
            <a:ext cx="4685238" cy="4439826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EE5698-9CC7-14AF-ACE6-C2C660E9C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739" y="636608"/>
            <a:ext cx="3710197" cy="533201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3600" b="1" dirty="0"/>
              <a:t>We need more data!</a:t>
            </a:r>
          </a:p>
          <a:p>
            <a:pPr marL="0" indent="0" algn="ctr">
              <a:buNone/>
            </a:pPr>
            <a:endParaRPr lang="en-CA" sz="2000" dirty="0"/>
          </a:p>
          <a:p>
            <a:pPr marL="0" indent="0">
              <a:buNone/>
            </a:pPr>
            <a:r>
              <a:rPr lang="en-CA" sz="3200" dirty="0"/>
              <a:t>S-P interval from a Sooke seismometer determined distance to the epicentre is</a:t>
            </a:r>
          </a:p>
          <a:p>
            <a:pPr marL="0" indent="0">
              <a:buNone/>
            </a:pPr>
            <a:endParaRPr lang="en-CA" sz="1600" dirty="0"/>
          </a:p>
          <a:p>
            <a:pPr marL="0" indent="0" algn="ctr">
              <a:buNone/>
            </a:pPr>
            <a:r>
              <a:rPr lang="en-CA" sz="3600" b="1" dirty="0"/>
              <a:t>245 km</a:t>
            </a:r>
          </a:p>
          <a:p>
            <a:pPr marL="0" indent="0">
              <a:buNone/>
            </a:pPr>
            <a:endParaRPr lang="en-CA" sz="1400" b="1" dirty="0"/>
          </a:p>
          <a:p>
            <a:pPr marL="0" indent="0">
              <a:buNone/>
            </a:pPr>
            <a:r>
              <a:rPr lang="en-CA" sz="3200" dirty="0"/>
              <a:t>Where could the epicentre be?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76EB2E1-46B1-2F99-EE54-32054ECADBA8}"/>
              </a:ext>
            </a:extLst>
          </p:cNvPr>
          <p:cNvSpPr/>
          <p:nvPr/>
        </p:nvSpPr>
        <p:spPr>
          <a:xfrm>
            <a:off x="6026939" y="981985"/>
            <a:ext cx="5754782" cy="5551475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F083B507-44DA-C117-7C1C-4902EA972C34}"/>
              </a:ext>
            </a:extLst>
          </p:cNvPr>
          <p:cNvSpPr/>
          <p:nvPr/>
        </p:nvSpPr>
        <p:spPr>
          <a:xfrm>
            <a:off x="8738595" y="3614848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AAF72E-6D8F-A3DA-10DB-91A1BA54DF26}"/>
              </a:ext>
            </a:extLst>
          </p:cNvPr>
          <p:cNvSpPr txBox="1"/>
          <p:nvPr/>
        </p:nvSpPr>
        <p:spPr>
          <a:xfrm>
            <a:off x="5957877" y="2041823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96CD8F-6FEE-C1C4-EC87-C955D35B591D}"/>
              </a:ext>
            </a:extLst>
          </p:cNvPr>
          <p:cNvSpPr txBox="1"/>
          <p:nvPr/>
        </p:nvSpPr>
        <p:spPr>
          <a:xfrm>
            <a:off x="10490613" y="1008681"/>
            <a:ext cx="1360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800" dirty="0">
                <a:solidFill>
                  <a:srgbClr val="C00000"/>
                </a:solidFill>
                <a:latin typeface="Jumble" panose="02000503000000020004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6078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2DF0A2-45AE-0D96-A851-E5D0C2E7A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874" y="339075"/>
            <a:ext cx="7936847" cy="6286188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9DE7ADD-D4F9-C948-6C80-A8C5E1C9C5D5}"/>
              </a:ext>
            </a:extLst>
          </p:cNvPr>
          <p:cNvSpPr/>
          <p:nvPr/>
        </p:nvSpPr>
        <p:spPr>
          <a:xfrm>
            <a:off x="8416477" y="2270255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3F91C0C-C8FF-F2CB-4B92-316547808BBA}"/>
              </a:ext>
            </a:extLst>
          </p:cNvPr>
          <p:cNvSpPr/>
          <p:nvPr/>
        </p:nvSpPr>
        <p:spPr>
          <a:xfrm>
            <a:off x="6271009" y="339075"/>
            <a:ext cx="4685238" cy="4439826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EE5698-9CC7-14AF-ACE6-C2C660E9C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739" y="636608"/>
            <a:ext cx="3710197" cy="533201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3600" b="1" dirty="0"/>
              <a:t>We still need more data!</a:t>
            </a:r>
          </a:p>
          <a:p>
            <a:pPr marL="0" indent="0" algn="ctr">
              <a:buNone/>
            </a:pPr>
            <a:endParaRPr lang="en-CA" sz="2000" dirty="0"/>
          </a:p>
          <a:p>
            <a:pPr marL="0" indent="0">
              <a:buNone/>
            </a:pPr>
            <a:r>
              <a:rPr lang="en-CA" sz="3200" dirty="0"/>
              <a:t>S-P interval from a Washington state seismometer determined distance to the epicentre is</a:t>
            </a:r>
          </a:p>
          <a:p>
            <a:pPr marL="0" indent="0">
              <a:buNone/>
            </a:pPr>
            <a:endParaRPr lang="en-CA" sz="1600" dirty="0"/>
          </a:p>
          <a:p>
            <a:pPr marL="0" indent="0" algn="ctr">
              <a:buNone/>
            </a:pPr>
            <a:r>
              <a:rPr lang="en-CA" sz="3600" b="1" dirty="0"/>
              <a:t>312 km</a:t>
            </a:r>
          </a:p>
          <a:p>
            <a:pPr marL="0" indent="0">
              <a:buNone/>
            </a:pPr>
            <a:endParaRPr lang="en-CA" sz="1400" b="1" dirty="0"/>
          </a:p>
          <a:p>
            <a:pPr marL="0" indent="0">
              <a:buNone/>
            </a:pPr>
            <a:endParaRPr lang="en-CA" sz="32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76EB2E1-46B1-2F99-EE54-32054ECADBA8}"/>
              </a:ext>
            </a:extLst>
          </p:cNvPr>
          <p:cNvSpPr/>
          <p:nvPr/>
        </p:nvSpPr>
        <p:spPr>
          <a:xfrm>
            <a:off x="6026939" y="981985"/>
            <a:ext cx="5754782" cy="5551475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F083B507-44DA-C117-7C1C-4902EA972C34}"/>
              </a:ext>
            </a:extLst>
          </p:cNvPr>
          <p:cNvSpPr/>
          <p:nvPr/>
        </p:nvSpPr>
        <p:spPr>
          <a:xfrm>
            <a:off x="8738595" y="3614848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4139D122-8BFA-2922-282E-6B893E6D2810}"/>
              </a:ext>
            </a:extLst>
          </p:cNvPr>
          <p:cNvSpPr/>
          <p:nvPr/>
        </p:nvSpPr>
        <p:spPr>
          <a:xfrm>
            <a:off x="10111608" y="3560883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EE82F3D-40B0-0A18-D883-48BEA8462021}"/>
              </a:ext>
            </a:extLst>
          </p:cNvPr>
          <p:cNvSpPr/>
          <p:nvPr/>
        </p:nvSpPr>
        <p:spPr>
          <a:xfrm>
            <a:off x="6096001" y="-127322"/>
            <a:ext cx="7955666" cy="7338209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9D0536A-DED7-AA8F-C1F9-A3403B54BDA1}"/>
              </a:ext>
            </a:extLst>
          </p:cNvPr>
          <p:cNvSpPr/>
          <p:nvPr/>
        </p:nvSpPr>
        <p:spPr>
          <a:xfrm>
            <a:off x="203739" y="5860409"/>
            <a:ext cx="5547598" cy="875721"/>
          </a:xfrm>
          <a:prstGeom prst="roundRect">
            <a:avLst/>
          </a:prstGeom>
          <a:solidFill>
            <a:schemeClr val="l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D6D64F-DA89-0A75-6206-275B16E5160F}"/>
              </a:ext>
            </a:extLst>
          </p:cNvPr>
          <p:cNvSpPr txBox="1"/>
          <p:nvPr/>
        </p:nvSpPr>
        <p:spPr>
          <a:xfrm>
            <a:off x="410279" y="6003525"/>
            <a:ext cx="5076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dirty="0"/>
              <a:t>Where was the epicentre?</a:t>
            </a:r>
          </a:p>
          <a:p>
            <a:endParaRPr lang="en-CA" dirty="0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0EEF8600-C325-89B5-5660-3870BB98DABC}"/>
              </a:ext>
            </a:extLst>
          </p:cNvPr>
          <p:cNvSpPr/>
          <p:nvPr/>
        </p:nvSpPr>
        <p:spPr>
          <a:xfrm>
            <a:off x="5910110" y="2237148"/>
            <a:ext cx="685800" cy="60344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396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 animBg="1"/>
      <p:bldP spid="6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2DF0A2-45AE-0D96-A851-E5D0C2E7A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874" y="339075"/>
            <a:ext cx="7936847" cy="6286188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9DE7ADD-D4F9-C948-6C80-A8C5E1C9C5D5}"/>
              </a:ext>
            </a:extLst>
          </p:cNvPr>
          <p:cNvSpPr/>
          <p:nvPr/>
        </p:nvSpPr>
        <p:spPr>
          <a:xfrm>
            <a:off x="8416477" y="2270255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3F91C0C-C8FF-F2CB-4B92-316547808BBA}"/>
              </a:ext>
            </a:extLst>
          </p:cNvPr>
          <p:cNvSpPr/>
          <p:nvPr/>
        </p:nvSpPr>
        <p:spPr>
          <a:xfrm>
            <a:off x="6271009" y="339075"/>
            <a:ext cx="4685238" cy="4439826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76EB2E1-46B1-2F99-EE54-32054ECADBA8}"/>
              </a:ext>
            </a:extLst>
          </p:cNvPr>
          <p:cNvSpPr/>
          <p:nvPr/>
        </p:nvSpPr>
        <p:spPr>
          <a:xfrm>
            <a:off x="6026939" y="981985"/>
            <a:ext cx="5754782" cy="5551475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F083B507-44DA-C117-7C1C-4902EA972C34}"/>
              </a:ext>
            </a:extLst>
          </p:cNvPr>
          <p:cNvSpPr/>
          <p:nvPr/>
        </p:nvSpPr>
        <p:spPr>
          <a:xfrm>
            <a:off x="8738595" y="3614848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4139D122-8BFA-2922-282E-6B893E6D2810}"/>
              </a:ext>
            </a:extLst>
          </p:cNvPr>
          <p:cNvSpPr/>
          <p:nvPr/>
        </p:nvSpPr>
        <p:spPr>
          <a:xfrm>
            <a:off x="10111608" y="3560883"/>
            <a:ext cx="331470" cy="28575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EE82F3D-40B0-0A18-D883-48BEA8462021}"/>
              </a:ext>
            </a:extLst>
          </p:cNvPr>
          <p:cNvSpPr/>
          <p:nvPr/>
        </p:nvSpPr>
        <p:spPr>
          <a:xfrm>
            <a:off x="6096001" y="-127322"/>
            <a:ext cx="7955666" cy="7338209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0EEF8600-C325-89B5-5660-3870BB98DABC}"/>
              </a:ext>
            </a:extLst>
          </p:cNvPr>
          <p:cNvSpPr/>
          <p:nvPr/>
        </p:nvSpPr>
        <p:spPr>
          <a:xfrm>
            <a:off x="5910110" y="2237148"/>
            <a:ext cx="685800" cy="60344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CE48FE-05BB-FE15-896E-5E680C696DAE}"/>
              </a:ext>
            </a:extLst>
          </p:cNvPr>
          <p:cNvSpPr/>
          <p:nvPr/>
        </p:nvSpPr>
        <p:spPr>
          <a:xfrm>
            <a:off x="3662300" y="19030"/>
            <a:ext cx="1828800" cy="68389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E4CB6A02-6C91-8CE9-D5FA-458B92EE0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360" y="604136"/>
            <a:ext cx="5117167" cy="56497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3600" dirty="0"/>
              <a:t>With </a:t>
            </a:r>
            <a:r>
              <a:rPr lang="en-CA" sz="3600" b="1" dirty="0"/>
              <a:t>3 seismographs</a:t>
            </a:r>
            <a:r>
              <a:rPr lang="en-CA" sz="3600" dirty="0"/>
              <a:t>, we can see where the epicentre is located.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/>
              <a:t>This is called </a:t>
            </a:r>
            <a:r>
              <a:rPr lang="en-CA" sz="4000" b="1" dirty="0"/>
              <a:t>triangulation</a:t>
            </a:r>
            <a:r>
              <a:rPr lang="en-CA" sz="3600" dirty="0"/>
              <a:t>.</a:t>
            </a:r>
            <a:br>
              <a:rPr lang="en-CA" sz="3600" dirty="0"/>
            </a:br>
            <a:br>
              <a:rPr lang="en-CA" sz="3600" dirty="0"/>
            </a:br>
            <a:r>
              <a:rPr lang="en-CA" sz="3600" dirty="0"/>
              <a:t>The more seismometer readings you use, the more accurate the epicentre location will be.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03365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D8B01-8423-91ED-CFF2-CB740B0E3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6594"/>
            <a:ext cx="10515600" cy="446782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CA" sz="4800" dirty="0"/>
              <a:t>What colour is our station right now?</a:t>
            </a:r>
          </a:p>
          <a:p>
            <a:pPr marL="514350" indent="-514350">
              <a:buAutoNum type="arabicPeriod"/>
            </a:pPr>
            <a:endParaRPr lang="en-CA" sz="4800" dirty="0"/>
          </a:p>
          <a:p>
            <a:pPr marL="514350" indent="-514350">
              <a:buAutoNum type="arabicPeriod"/>
            </a:pPr>
            <a:r>
              <a:rPr lang="en-CA" sz="4800" dirty="0"/>
              <a:t>What is the magnitude of the closest, most recent earthquake to us?</a:t>
            </a:r>
          </a:p>
          <a:p>
            <a:pPr marL="514350" indent="-514350">
              <a:buAutoNum type="arabicPeriod"/>
            </a:pPr>
            <a:endParaRPr lang="en-CA" sz="4800" dirty="0"/>
          </a:p>
          <a:p>
            <a:pPr marL="514350" indent="-514350">
              <a:buAutoNum type="arabicPeriod"/>
            </a:pPr>
            <a:r>
              <a:rPr lang="en-CA" sz="4800" dirty="0"/>
              <a:t>Find the largest earthquake in the last 24 hours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2D548F-6092-0497-7F6A-7CA847028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CA" sz="5400" b="1" dirty="0"/>
              <a:t>The Amazing </a:t>
            </a:r>
            <a:r>
              <a:rPr lang="en-CA" sz="5400" b="1" dirty="0" err="1"/>
              <a:t>ShakeNet</a:t>
            </a:r>
            <a:r>
              <a:rPr lang="en-CA" sz="5400" b="1" dirty="0"/>
              <a:t> Race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133245-94C0-02D9-555B-72FEF28E6264}"/>
              </a:ext>
            </a:extLst>
          </p:cNvPr>
          <p:cNvCxnSpPr/>
          <p:nvPr/>
        </p:nvCxnSpPr>
        <p:spPr>
          <a:xfrm>
            <a:off x="838200" y="1690688"/>
            <a:ext cx="10331370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96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5DF18-8E49-2FA2-DD2D-0C4F0E774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6990"/>
            <a:ext cx="10515600" cy="594995"/>
          </a:xfrm>
        </p:spPr>
        <p:txBody>
          <a:bodyPr>
            <a:normAutofit fontScale="90000"/>
          </a:bodyPr>
          <a:lstStyle/>
          <a:p>
            <a:pPr algn="ctr"/>
            <a:r>
              <a:rPr lang="en-CA" b="1" dirty="0"/>
              <a:t>Now it’s your turn to try locating an earthquake!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7931F-F15C-26AF-75AA-C657AE82C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362D98-B1C9-663B-C7DF-9DC433F53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76307"/>
            <a:ext cx="12192000" cy="584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92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92F98-4426-8280-2656-1AAC2750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/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66018-9B65-4616-C6BF-727D24E0D5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349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600" dirty="0"/>
              <a:t>Handout  - Locating the epicentre of an earthquake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Go to </a:t>
            </a:r>
            <a:r>
              <a:rPr lang="en-CA" sz="4000" i="1" dirty="0">
                <a:solidFill>
                  <a:srgbClr val="0070C0"/>
                </a:solidFill>
                <a:hlinkClick r:id="rId2"/>
              </a:rPr>
              <a:t>locator.raspberryshake.org</a:t>
            </a:r>
            <a:endParaRPr lang="en-CA" sz="40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D8B01-8423-91ED-CFF2-CB740B0E3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5052"/>
            <a:ext cx="10817506" cy="4467823"/>
          </a:xfrm>
        </p:spPr>
        <p:txBody>
          <a:bodyPr>
            <a:normAutofit/>
          </a:bodyPr>
          <a:lstStyle/>
          <a:p>
            <a:pPr marL="625475" indent="-625475">
              <a:buNone/>
            </a:pPr>
            <a:r>
              <a:rPr lang="en-CA" sz="4400" dirty="0"/>
              <a:t>4. Find the 24 hr view for our station.</a:t>
            </a:r>
          </a:p>
          <a:p>
            <a:pPr marL="0" indent="0">
              <a:buNone/>
            </a:pPr>
            <a:r>
              <a:rPr lang="en-CA" sz="4400" dirty="0"/>
              <a:t>	</a:t>
            </a:r>
          </a:p>
          <a:p>
            <a:pPr marL="625475" indent="-625475">
              <a:buNone/>
            </a:pPr>
            <a:r>
              <a:rPr lang="en-CA" sz="4400" dirty="0"/>
              <a:t>5. Find the largest earthquake:	</a:t>
            </a:r>
          </a:p>
          <a:p>
            <a:pPr marL="625475" indent="-625475">
              <a:buNone/>
            </a:pPr>
            <a:r>
              <a:rPr lang="en-CA" sz="4400" dirty="0"/>
              <a:t>			In BC</a:t>
            </a:r>
          </a:p>
          <a:p>
            <a:pPr marL="625475" indent="-625475">
              <a:buNone/>
            </a:pPr>
            <a:r>
              <a:rPr lang="en-CA" sz="4400" dirty="0"/>
              <a:t>			In Canada</a:t>
            </a:r>
          </a:p>
          <a:p>
            <a:pPr marL="625475" indent="-625475">
              <a:buNone/>
            </a:pPr>
            <a:r>
              <a:rPr lang="en-CA" sz="4400" dirty="0"/>
              <a:t>			Along the mid-Atlantic ridge</a:t>
            </a:r>
          </a:p>
          <a:p>
            <a:pPr marL="625475" indent="-625475">
              <a:buNone/>
            </a:pPr>
            <a:endParaRPr lang="en-CA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2D548F-6092-0497-7F6A-7CA847028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CA" sz="5400" b="1" dirty="0"/>
              <a:t>The Amazing </a:t>
            </a:r>
            <a:r>
              <a:rPr lang="en-CA" sz="5400" b="1" dirty="0" err="1"/>
              <a:t>ShakeNet</a:t>
            </a:r>
            <a:r>
              <a:rPr lang="en-CA" sz="5400" b="1" dirty="0"/>
              <a:t> Race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133245-94C0-02D9-555B-72FEF28E6264}"/>
              </a:ext>
            </a:extLst>
          </p:cNvPr>
          <p:cNvCxnSpPr/>
          <p:nvPr/>
        </p:nvCxnSpPr>
        <p:spPr>
          <a:xfrm>
            <a:off x="838200" y="1690688"/>
            <a:ext cx="10331370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35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A63D31BA-0E3B-69A0-2A4A-06873900D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298" y="432754"/>
            <a:ext cx="4696702" cy="429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236AB04-0A33-24A8-0AF1-525EC1578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658" y="662152"/>
            <a:ext cx="10982980" cy="6195848"/>
          </a:xfrm>
        </p:spPr>
        <p:txBody>
          <a:bodyPr>
            <a:normAutofit lnSpcReduction="10000"/>
          </a:bodyPr>
          <a:lstStyle/>
          <a:p>
            <a:pPr algn="l"/>
            <a:endParaRPr lang="en-US" sz="4000" b="1" dirty="0"/>
          </a:p>
          <a:p>
            <a:pPr algn="l"/>
            <a:r>
              <a:rPr lang="en-US" sz="4800" b="1" dirty="0">
                <a:solidFill>
                  <a:srgbClr val="C00000"/>
                </a:solidFill>
              </a:rPr>
              <a:t>Modelling Earthquakes</a:t>
            </a:r>
          </a:p>
          <a:p>
            <a:pPr algn="l"/>
            <a:endParaRPr lang="en-US" sz="3000" dirty="0"/>
          </a:p>
          <a:p>
            <a:pPr algn="l"/>
            <a:r>
              <a:rPr lang="en-US" sz="3200" dirty="0"/>
              <a:t>Press your palms together as hard as you can.</a:t>
            </a:r>
          </a:p>
          <a:p>
            <a:pPr algn="l"/>
            <a:r>
              <a:rPr lang="en-US" sz="3200" dirty="0">
                <a:solidFill>
                  <a:srgbClr val="C00000"/>
                </a:solidFill>
              </a:rPr>
              <a:t>Your hands represent two of the Earth’s plates.</a:t>
            </a:r>
          </a:p>
          <a:p>
            <a:pPr algn="l"/>
            <a:endParaRPr lang="en-US" sz="3200" dirty="0"/>
          </a:p>
          <a:p>
            <a:pPr algn="l"/>
            <a:endParaRPr lang="en-US" sz="3200" dirty="0"/>
          </a:p>
          <a:p>
            <a:pPr algn="l"/>
            <a:r>
              <a:rPr lang="en-US" sz="3200" dirty="0"/>
              <a:t>Continue pressing very hard, but now try to slide one hand up and along the other one.</a:t>
            </a:r>
          </a:p>
          <a:p>
            <a:pPr algn="l"/>
            <a:r>
              <a:rPr lang="en-US" sz="3200" dirty="0"/>
              <a:t>Keep trying to slide it until one hand breaks free.</a:t>
            </a:r>
            <a:r>
              <a:rPr lang="en-US" sz="3200" i="1" dirty="0"/>
              <a:t> </a:t>
            </a:r>
          </a:p>
          <a:p>
            <a:pPr algn="l"/>
            <a:endParaRPr lang="en-US" sz="2800" i="1" dirty="0"/>
          </a:p>
          <a:p>
            <a:pPr algn="r"/>
            <a:r>
              <a:rPr lang="en-US" sz="1700" i="1" dirty="0"/>
              <a:t>(Adapted from Science World)</a:t>
            </a:r>
          </a:p>
          <a:p>
            <a:pPr algn="l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892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0D0A9-9D9A-786D-1F7C-9F6C33140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031" y="1643605"/>
            <a:ext cx="5470969" cy="3657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i="0" dirty="0">
                <a:solidFill>
                  <a:srgbClr val="333333"/>
                </a:solidFill>
                <a:effectLst/>
              </a:rPr>
              <a:t>An earthquake occurs when rocks break and slip along a fault in the earth’s crust</a:t>
            </a:r>
          </a:p>
          <a:p>
            <a:pPr marL="0" indent="0">
              <a:buNone/>
            </a:pPr>
            <a:endParaRPr lang="en-US" sz="1800" dirty="0">
              <a:solidFill>
                <a:srgbClr val="333333"/>
              </a:solidFill>
            </a:endParaRP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55696-29E8-3BD8-F919-4F4852DFB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479" y="1335483"/>
            <a:ext cx="5769160" cy="48338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2521CA-4196-EDE6-D38A-5BABE8037E99}"/>
              </a:ext>
            </a:extLst>
          </p:cNvPr>
          <p:cNvSpPr txBox="1"/>
          <p:nvPr/>
        </p:nvSpPr>
        <p:spPr>
          <a:xfrm>
            <a:off x="524394" y="356946"/>
            <a:ext cx="9707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b="1" dirty="0">
                <a:solidFill>
                  <a:srgbClr val="C00000"/>
                </a:solidFill>
              </a:rPr>
              <a:t>What happens during an Earthquake?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B22C6C-7200-45A0-3260-E8DC5493E756}"/>
              </a:ext>
            </a:extLst>
          </p:cNvPr>
          <p:cNvSpPr txBox="1"/>
          <p:nvPr/>
        </p:nvSpPr>
        <p:spPr>
          <a:xfrm>
            <a:off x="625031" y="3848879"/>
            <a:ext cx="512758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US" sz="4000" dirty="0"/>
              <a:t>Energy is released outward from a focal point in the form of </a:t>
            </a:r>
          </a:p>
          <a:p>
            <a:pPr marL="0" indent="0">
              <a:buNone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SEISMIC WAVES</a:t>
            </a:r>
            <a:endParaRPr lang="en-US" sz="4000" b="1" i="0" dirty="0">
              <a:solidFill>
                <a:schemeClr val="accent6">
                  <a:lumMod val="50000"/>
                </a:schemeClr>
              </a:solidFill>
              <a:effectLst/>
            </a:endParaRPr>
          </a:p>
          <a:p>
            <a:endParaRPr lang="en-CA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5DEBB7-A50B-F8C5-2B4B-5AE895CA6F9C}"/>
              </a:ext>
            </a:extLst>
          </p:cNvPr>
          <p:cNvSpPr txBox="1"/>
          <p:nvPr/>
        </p:nvSpPr>
        <p:spPr>
          <a:xfrm>
            <a:off x="6094587" y="6501054"/>
            <a:ext cx="60941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i="1" dirty="0">
                <a:solidFill>
                  <a:srgbClr val="999999"/>
                </a:solidFill>
                <a:latin typeface="Helvetica" panose="020B0604020202020204" pitchFamily="34" charset="0"/>
              </a:rPr>
              <a:t>Image: </a:t>
            </a:r>
            <a:r>
              <a:rPr lang="en-US" sz="1400" b="0" i="1" cap="all" dirty="0">
                <a:solidFill>
                  <a:srgbClr val="999999"/>
                </a:solidFill>
                <a:effectLst/>
                <a:latin typeface="Helvetica" panose="020B0604020202020204" pitchFamily="34" charset="0"/>
              </a:rPr>
              <a:t>EARTH SCIENCE, TARBUCK &amp; LUTGENS, CHAPTER 8</a:t>
            </a:r>
            <a:endParaRPr lang="en-CA" sz="1400" i="1" dirty="0"/>
          </a:p>
        </p:txBody>
      </p:sp>
    </p:spTree>
    <p:extLst>
      <p:ext uri="{BB962C8B-B14F-4D97-AF65-F5344CB8AC3E}">
        <p14:creationId xmlns:p14="http://schemas.microsoft.com/office/powerpoint/2010/main" val="105303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32F58B5-13A8-4CA7-6B6C-4A927F7E9CD0}"/>
              </a:ext>
            </a:extLst>
          </p:cNvPr>
          <p:cNvSpPr/>
          <p:nvPr/>
        </p:nvSpPr>
        <p:spPr>
          <a:xfrm>
            <a:off x="368943" y="4097269"/>
            <a:ext cx="2709923" cy="613459"/>
          </a:xfrm>
          <a:prstGeom prst="roundRect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840C4E1-E57C-9463-B824-8F31964FC2D3}"/>
              </a:ext>
            </a:extLst>
          </p:cNvPr>
          <p:cNvSpPr/>
          <p:nvPr/>
        </p:nvSpPr>
        <p:spPr>
          <a:xfrm>
            <a:off x="368943" y="1729785"/>
            <a:ext cx="2270085" cy="592572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254AC5-63CB-E630-E966-5192BB746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2933" y="266505"/>
            <a:ext cx="6446134" cy="1325563"/>
          </a:xfrm>
        </p:spPr>
        <p:txBody>
          <a:bodyPr/>
          <a:lstStyle/>
          <a:p>
            <a:pPr algn="ctr"/>
            <a:r>
              <a:rPr lang="en-CA" b="1" u="sng" dirty="0">
                <a:latin typeface="+mn-lt"/>
              </a:rPr>
              <a:t>Types of Seismic Waves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5FA5AA-2C52-5C8F-7BBF-144EC01DF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943" y="1816742"/>
            <a:ext cx="4654470" cy="44279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  <a:latin typeface="ProximaNovaA-Regular"/>
              </a:rPr>
              <a:t>BODY WAVES</a:t>
            </a:r>
          </a:p>
          <a:p>
            <a:pPr marL="531813" indent="-173038"/>
            <a:r>
              <a:rPr lang="en-US" dirty="0">
                <a:solidFill>
                  <a:srgbClr val="000000"/>
                </a:solidFill>
                <a:latin typeface="ProximaNovaA-Regular"/>
              </a:rPr>
              <a:t>Travel through the earth layers. </a:t>
            </a:r>
          </a:p>
          <a:p>
            <a:pPr marL="531813" indent="0">
              <a:buNone/>
            </a:pPr>
            <a:r>
              <a:rPr lang="en-CA" b="1" dirty="0"/>
              <a:t>Ex. </a:t>
            </a:r>
            <a:r>
              <a:rPr lang="en-CA" sz="2800" b="1" dirty="0"/>
              <a:t>P-Waves &amp; S-Waves</a:t>
            </a:r>
          </a:p>
          <a:p>
            <a:pPr marL="0" indent="0">
              <a:buNone/>
            </a:pPr>
            <a:endParaRPr lang="en-US" b="1" dirty="0">
              <a:solidFill>
                <a:srgbClr val="000000"/>
              </a:solidFill>
              <a:latin typeface="ProximaNovaA-Regular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  <a:latin typeface="ProximaNovaA-Regular"/>
              </a:rPr>
              <a:t>SURFACE WAVES</a:t>
            </a:r>
          </a:p>
          <a:p>
            <a:pPr marL="531813" indent="-173038"/>
            <a:r>
              <a:rPr lang="en-US" dirty="0">
                <a:solidFill>
                  <a:srgbClr val="000000"/>
                </a:solidFill>
                <a:latin typeface="ProximaNovaA-Regular"/>
              </a:rPr>
              <a:t>Travel along the surface of the earth.</a:t>
            </a:r>
          </a:p>
          <a:p>
            <a:pPr marL="358775" indent="0">
              <a:buNone/>
            </a:pPr>
            <a:r>
              <a:rPr lang="en-US" b="1" dirty="0">
                <a:solidFill>
                  <a:srgbClr val="000000"/>
                </a:solidFill>
                <a:latin typeface="ProximaNovaA-Regular"/>
              </a:rPr>
              <a:t>Ex. Love &amp; Rayleigh Waves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ProximaNovaA-Regular"/>
            </a:endParaRPr>
          </a:p>
          <a:p>
            <a:pPr marL="531813" indent="0">
              <a:buNone/>
            </a:pPr>
            <a:endParaRPr lang="en-US" dirty="0">
              <a:solidFill>
                <a:srgbClr val="000000"/>
              </a:solidFill>
              <a:latin typeface="ProximaNovaA-Regular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ProximaNovaA-Regular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69F63-20FB-BA2A-1171-5C2775A6F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704" y="2008484"/>
            <a:ext cx="7452296" cy="39428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9FC716-2A1E-BD83-35ED-4C9FC781B8B4}"/>
              </a:ext>
            </a:extLst>
          </p:cNvPr>
          <p:cNvSpPr txBox="1"/>
          <p:nvPr/>
        </p:nvSpPr>
        <p:spPr>
          <a:xfrm>
            <a:off x="6695268" y="6209188"/>
            <a:ext cx="4324027" cy="38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i="1" dirty="0"/>
              <a:t>Image: Maryland Geological Survey</a:t>
            </a:r>
          </a:p>
        </p:txBody>
      </p:sp>
    </p:spTree>
    <p:extLst>
      <p:ext uri="{BB962C8B-B14F-4D97-AF65-F5344CB8AC3E}">
        <p14:creationId xmlns:p14="http://schemas.microsoft.com/office/powerpoint/2010/main" val="2227250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0001D-AA6D-4156-215A-10817FABC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b="1" dirty="0">
                <a:solidFill>
                  <a:srgbClr val="C00000"/>
                </a:solidFill>
              </a:rPr>
              <a:t>Slinky Demo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13CA3B1-1EB0-75E5-AE48-4696211EB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37698"/>
            <a:ext cx="10175194" cy="389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0A4E97-45B2-9A43-FE7D-198EFF2D0F91}"/>
              </a:ext>
            </a:extLst>
          </p:cNvPr>
          <p:cNvSpPr txBox="1"/>
          <p:nvPr/>
        </p:nvSpPr>
        <p:spPr>
          <a:xfrm>
            <a:off x="7604186" y="6308209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Image: https://web.ics.purdue.edu/~braile/</a:t>
            </a:r>
          </a:p>
        </p:txBody>
      </p:sp>
    </p:spTree>
    <p:extLst>
      <p:ext uri="{BB962C8B-B14F-4D97-AF65-F5344CB8AC3E}">
        <p14:creationId xmlns:p14="http://schemas.microsoft.com/office/powerpoint/2010/main" val="4043772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C8EAE-C316-1FE6-DDF1-3604E7056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u="sng" dirty="0"/>
              <a:t>Primary Waves (P-Waves)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3D9B4-7142-2B50-1976-B0B69825CB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8616"/>
            <a:ext cx="10515600" cy="2951544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000000"/>
                </a:solidFill>
              </a:rPr>
              <a:t>A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lso known as pressure waves</a:t>
            </a:r>
          </a:p>
          <a:p>
            <a:pPr marL="0" indent="0" algn="l">
              <a:buNone/>
            </a:pPr>
            <a:endParaRPr lang="en-US" sz="3200" b="0" i="0" dirty="0">
              <a:solidFill>
                <a:srgbClr val="000000"/>
              </a:solidFill>
              <a:effectLst/>
            </a:endParaRPr>
          </a:p>
          <a:p>
            <a:pPr algn="l"/>
            <a:r>
              <a:rPr lang="en-US" sz="3200" b="1" i="0" dirty="0">
                <a:solidFill>
                  <a:srgbClr val="000000"/>
                </a:solidFill>
                <a:effectLst/>
              </a:rPr>
              <a:t>FASTEST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(approx. 6km/s)</a:t>
            </a:r>
          </a:p>
        </p:txBody>
      </p:sp>
      <p:pic>
        <p:nvPicPr>
          <p:cNvPr id="2050" name="Picture 2" descr="Diagram showing P waves (small jolt or light shaking or not felt), S waves (larger jolt or strong shaking), and surface waves (rolling motion))">
            <a:extLst>
              <a:ext uri="{FF2B5EF4-FFF2-40B4-BE49-F238E27FC236}">
                <a16:creationId xmlns:a16="http://schemas.microsoft.com/office/drawing/2014/main" id="{EABD33A0-BE61-A7B7-BFC7-166B9CA14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250" y="3107611"/>
            <a:ext cx="6179917" cy="295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A2566A-4A2D-65E7-EF97-7C7C9086888C}"/>
              </a:ext>
            </a:extLst>
          </p:cNvPr>
          <p:cNvSpPr txBox="1"/>
          <p:nvPr/>
        </p:nvSpPr>
        <p:spPr>
          <a:xfrm>
            <a:off x="838200" y="4297101"/>
            <a:ext cx="42083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l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M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ove by compressing and expanding in the direction of waves motion</a:t>
            </a:r>
            <a:endParaRPr lang="en-CA" sz="3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B4BBF03-E48E-6705-D06A-2553809739F5}"/>
              </a:ext>
            </a:extLst>
          </p:cNvPr>
          <p:cNvSpPr/>
          <p:nvPr/>
        </p:nvSpPr>
        <p:spPr>
          <a:xfrm>
            <a:off x="729203" y="511655"/>
            <a:ext cx="1331089" cy="1179033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6FADD9-788D-4A2B-9698-29D4377AE0CC}"/>
              </a:ext>
            </a:extLst>
          </p:cNvPr>
          <p:cNvSpPr txBox="1"/>
          <p:nvPr/>
        </p:nvSpPr>
        <p:spPr>
          <a:xfrm>
            <a:off x="838200" y="703334"/>
            <a:ext cx="1088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/>
              <a:t>Body Waves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2B50AA-CDD0-6EE3-6A2E-357267046936}"/>
              </a:ext>
            </a:extLst>
          </p:cNvPr>
          <p:cNvSpPr txBox="1"/>
          <p:nvPr/>
        </p:nvSpPr>
        <p:spPr>
          <a:xfrm>
            <a:off x="10167016" y="6527083"/>
            <a:ext cx="2024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Image: USGS.gov</a:t>
            </a:r>
          </a:p>
        </p:txBody>
      </p:sp>
    </p:spTree>
    <p:extLst>
      <p:ext uri="{BB962C8B-B14F-4D97-AF65-F5344CB8AC3E}">
        <p14:creationId xmlns:p14="http://schemas.microsoft.com/office/powerpoint/2010/main" val="2875253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219619fd-75dc-48cb-820d-8f683a95dd8b}" enabled="1" method="Privileged" siteId="{05c95b33-90ca-49d5-b644-288b930b912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59690</TotalTime>
  <Words>932</Words>
  <Application>Microsoft Office PowerPoint</Application>
  <PresentationFormat>Widescreen</PresentationFormat>
  <Paragraphs>194</Paragraphs>
  <Slides>31</Slides>
  <Notes>28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Calibri Light</vt:lpstr>
      <vt:lpstr>Helvetica</vt:lpstr>
      <vt:lpstr>Jumble</vt:lpstr>
      <vt:lpstr>Nordique Inline</vt:lpstr>
      <vt:lpstr>ProximaNovaA-Regular</vt:lpstr>
      <vt:lpstr>Times New Roman</vt:lpstr>
      <vt:lpstr>Wingdings</vt:lpstr>
      <vt:lpstr>Office Theme</vt:lpstr>
      <vt:lpstr>Lesson 2</vt:lpstr>
      <vt:lpstr>PowerPoint Presentation</vt:lpstr>
      <vt:lpstr>The Amazing ShakeNet Race</vt:lpstr>
      <vt:lpstr>The Amazing ShakeNet Race</vt:lpstr>
      <vt:lpstr>PowerPoint Presentation</vt:lpstr>
      <vt:lpstr>PowerPoint Presentation</vt:lpstr>
      <vt:lpstr>Types of Seismic Waves</vt:lpstr>
      <vt:lpstr>Slinky Demo</vt:lpstr>
      <vt:lpstr>Primary Waves (P-Waves)</vt:lpstr>
      <vt:lpstr>Secondary Waves (S-Waves)</vt:lpstr>
      <vt:lpstr>Love and Rayleigh Waves</vt:lpstr>
      <vt:lpstr>How Seismic Waves Appear on a Seismogram</vt:lpstr>
      <vt:lpstr>Reading a Seismogram</vt:lpstr>
      <vt:lpstr>PowerPoint Presentation</vt:lpstr>
      <vt:lpstr>PowerPoint Presentation</vt:lpstr>
      <vt:lpstr>‘Picking’ P &amp; S-Wave Arrivals on a Seismogram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far away was that earthquake?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Now it’s your turn to try locating an earthquake!</vt:lpstr>
      <vt:lpstr>Your turn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Douglas</dc:creator>
  <cp:lastModifiedBy>Brillon, Camille</cp:lastModifiedBy>
  <cp:revision>59</cp:revision>
  <dcterms:created xsi:type="dcterms:W3CDTF">2022-12-02T19:57:27Z</dcterms:created>
  <dcterms:modified xsi:type="dcterms:W3CDTF">2024-10-31T20:39:06Z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Office Theme:8</vt:lpwstr>
  </property>
  <property fmtid="{D5CDD505-2E9C-101B-9397-08002B2CF9AE}" pid="3" name="ClassificationContentMarkingHeaderText">
    <vt:lpwstr>UNCLASSIFIED - NON CLASSIFIÉ</vt:lpwstr>
  </property>
</Properties>
</file>