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74" r:id="rId2"/>
    <p:sldId id="315" r:id="rId3"/>
    <p:sldId id="319" r:id="rId4"/>
    <p:sldId id="257" r:id="rId5"/>
    <p:sldId id="258" r:id="rId6"/>
    <p:sldId id="320" r:id="rId7"/>
    <p:sldId id="321" r:id="rId8"/>
    <p:sldId id="322" r:id="rId9"/>
    <p:sldId id="256" r:id="rId10"/>
    <p:sldId id="275" r:id="rId11"/>
    <p:sldId id="261" r:id="rId12"/>
    <p:sldId id="286" r:id="rId13"/>
    <p:sldId id="303" r:id="rId14"/>
    <p:sldId id="305" r:id="rId15"/>
    <p:sldId id="317" r:id="rId16"/>
    <p:sldId id="314" r:id="rId17"/>
    <p:sldId id="323" r:id="rId18"/>
    <p:sldId id="324" r:id="rId19"/>
    <p:sldId id="306" r:id="rId20"/>
    <p:sldId id="288" r:id="rId21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664AC57-1556-DA51-BDAD-C7439983D3C5}" name="Erin Douglas" initials="ED" userId="Erin Dougla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09A7F4-0643-4497-ADC9-EDED3B86AA01}" v="22" dt="2024-10-22T21:09:28.7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0823" autoAdjust="0"/>
  </p:normalViewPr>
  <p:slideViewPr>
    <p:cSldViewPr snapToGrid="0">
      <p:cViewPr varScale="1">
        <p:scale>
          <a:sx n="59" d="100"/>
          <a:sy n="59" d="100"/>
        </p:scale>
        <p:origin x="34" y="38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3082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llon, Camille" userId="b975d218-c7d3-4437-a409-8d032b69b385" providerId="ADAL" clId="{9809A7F4-0643-4497-ADC9-EDED3B86AA01}"/>
    <pc:docChg chg="undo custSel modSld modMainMaster modNotesMaster modHandout">
      <pc:chgData name="Brillon, Camille" userId="b975d218-c7d3-4437-a409-8d032b69b385" providerId="ADAL" clId="{9809A7F4-0643-4497-ADC9-EDED3B86AA01}" dt="2024-10-22T21:09:28.799" v="93" actId="164"/>
      <pc:docMkLst>
        <pc:docMk/>
      </pc:docMkLst>
      <pc:sldChg chg="modSp mod">
        <pc:chgData name="Brillon, Camille" userId="b975d218-c7d3-4437-a409-8d032b69b385" providerId="ADAL" clId="{9809A7F4-0643-4497-ADC9-EDED3B86AA01}" dt="2024-10-22T21:06:27.171" v="22" actId="14100"/>
        <pc:sldMkLst>
          <pc:docMk/>
          <pc:sldMk cId="380156183" sldId="257"/>
        </pc:sldMkLst>
        <pc:spChg chg="mod">
          <ac:chgData name="Brillon, Camille" userId="b975d218-c7d3-4437-a409-8d032b69b385" providerId="ADAL" clId="{9809A7F4-0643-4497-ADC9-EDED3B86AA01}" dt="2024-10-22T21:06:27.171" v="22" actId="14100"/>
          <ac:spMkLst>
            <pc:docMk/>
            <pc:sldMk cId="380156183" sldId="257"/>
            <ac:spMk id="2" creationId="{0EADC14F-E071-B25D-5BC2-804E7BC12543}"/>
          </ac:spMkLst>
        </pc:spChg>
      </pc:sldChg>
      <pc:sldChg chg="modSp mod">
        <pc:chgData name="Brillon, Camille" userId="b975d218-c7d3-4437-a409-8d032b69b385" providerId="ADAL" clId="{9809A7F4-0643-4497-ADC9-EDED3B86AA01}" dt="2024-10-17T23:46:33.631" v="1" actId="120"/>
        <pc:sldMkLst>
          <pc:docMk/>
          <pc:sldMk cId="2072581243" sldId="288"/>
        </pc:sldMkLst>
        <pc:spChg chg="mod">
          <ac:chgData name="Brillon, Camille" userId="b975d218-c7d3-4437-a409-8d032b69b385" providerId="ADAL" clId="{9809A7F4-0643-4497-ADC9-EDED3B86AA01}" dt="2024-10-17T23:46:33.631" v="1" actId="120"/>
          <ac:spMkLst>
            <pc:docMk/>
            <pc:sldMk cId="2072581243" sldId="288"/>
            <ac:spMk id="3" creationId="{0D95CFA3-6F8A-9AF9-048E-D45E8828267D}"/>
          </ac:spMkLst>
        </pc:spChg>
      </pc:sldChg>
      <pc:sldChg chg="addSp modSp mod">
        <pc:chgData name="Brillon, Camille" userId="b975d218-c7d3-4437-a409-8d032b69b385" providerId="ADAL" clId="{9809A7F4-0643-4497-ADC9-EDED3B86AA01}" dt="2024-10-22T21:09:28.799" v="93" actId="164"/>
        <pc:sldMkLst>
          <pc:docMk/>
          <pc:sldMk cId="111147261" sldId="317"/>
        </pc:sldMkLst>
        <pc:spChg chg="add mod">
          <ac:chgData name="Brillon, Camille" userId="b975d218-c7d3-4437-a409-8d032b69b385" providerId="ADAL" clId="{9809A7F4-0643-4497-ADC9-EDED3B86AA01}" dt="2024-10-22T21:09:28.799" v="93" actId="164"/>
          <ac:spMkLst>
            <pc:docMk/>
            <pc:sldMk cId="111147261" sldId="317"/>
            <ac:spMk id="6" creationId="{590E159F-BAB8-DB4B-ABE5-9AC1B2AB897E}"/>
          </ac:spMkLst>
        </pc:spChg>
        <pc:grpChg chg="add mod">
          <ac:chgData name="Brillon, Camille" userId="b975d218-c7d3-4437-a409-8d032b69b385" providerId="ADAL" clId="{9809A7F4-0643-4497-ADC9-EDED3B86AA01}" dt="2024-10-22T21:09:28.799" v="93" actId="164"/>
          <ac:grpSpMkLst>
            <pc:docMk/>
            <pc:sldMk cId="111147261" sldId="317"/>
            <ac:grpSpMk id="7" creationId="{5FABDAFA-03B7-6A4E-370B-8C24EE4EEF0C}"/>
          </ac:grpSpMkLst>
        </pc:grpChg>
        <pc:picChg chg="mod">
          <ac:chgData name="Brillon, Camille" userId="b975d218-c7d3-4437-a409-8d032b69b385" providerId="ADAL" clId="{9809A7F4-0643-4497-ADC9-EDED3B86AA01}" dt="2024-10-22T21:09:28.799" v="93" actId="164"/>
          <ac:picMkLst>
            <pc:docMk/>
            <pc:sldMk cId="111147261" sldId="317"/>
            <ac:picMk id="4" creationId="{207F8F09-FE3A-911D-01CA-5742DE8CC87A}"/>
          </ac:picMkLst>
        </pc:picChg>
      </pc:sldChg>
      <pc:sldChg chg="modSp mod">
        <pc:chgData name="Brillon, Camille" userId="b975d218-c7d3-4437-a409-8d032b69b385" providerId="ADAL" clId="{9809A7F4-0643-4497-ADC9-EDED3B86AA01}" dt="2024-10-22T21:06:49.275" v="44" actId="1035"/>
        <pc:sldMkLst>
          <pc:docMk/>
          <pc:sldMk cId="1548175936" sldId="320"/>
        </pc:sldMkLst>
        <pc:spChg chg="mod">
          <ac:chgData name="Brillon, Camille" userId="b975d218-c7d3-4437-a409-8d032b69b385" providerId="ADAL" clId="{9809A7F4-0643-4497-ADC9-EDED3B86AA01}" dt="2024-10-22T21:06:44.116" v="25" actId="20577"/>
          <ac:spMkLst>
            <pc:docMk/>
            <pc:sldMk cId="1548175936" sldId="320"/>
            <ac:spMk id="2" creationId="{4B05F41F-29D7-9228-DA78-5E90B52643F7}"/>
          </ac:spMkLst>
        </pc:spChg>
        <pc:spChg chg="mod">
          <ac:chgData name="Brillon, Camille" userId="b975d218-c7d3-4437-a409-8d032b69b385" providerId="ADAL" clId="{9809A7F4-0643-4497-ADC9-EDED3B86AA01}" dt="2024-10-22T21:06:49.275" v="44" actId="1035"/>
          <ac:spMkLst>
            <pc:docMk/>
            <pc:sldMk cId="1548175936" sldId="320"/>
            <ac:spMk id="4" creationId="{017366C2-EEE5-713D-03E3-F2A1EADBF805}"/>
          </ac:spMkLst>
        </pc:spChg>
      </pc:sldChg>
      <pc:sldChg chg="setBg">
        <pc:chgData name="Brillon, Camille" userId="b975d218-c7d3-4437-a409-8d032b69b385" providerId="ADAL" clId="{9809A7F4-0643-4497-ADC9-EDED3B86AA01}" dt="2024-10-22T21:05:01.475" v="12"/>
        <pc:sldMkLst>
          <pc:docMk/>
          <pc:sldMk cId="3388862009" sldId="324"/>
        </pc:sldMkLst>
      </pc:sldChg>
      <pc:sldMasterChg chg="modSldLayout">
        <pc:chgData name="Brillon, Camille" userId="b975d218-c7d3-4437-a409-8d032b69b385" providerId="ADAL" clId="{9809A7F4-0643-4497-ADC9-EDED3B86AA01}" dt="2024-10-20T06:18:21.853" v="7"/>
        <pc:sldMasterMkLst>
          <pc:docMk/>
          <pc:sldMasterMk cId="3678012125" sldId="2147483648"/>
        </pc:sldMasterMkLst>
        <pc:sldLayoutChg chg="addSp delSp modSp">
          <pc:chgData name="Brillon, Camille" userId="b975d218-c7d3-4437-a409-8d032b69b385" providerId="ADAL" clId="{9809A7F4-0643-4497-ADC9-EDED3B86AA01}" dt="2024-10-20T06:18:21.853" v="7"/>
          <pc:sldLayoutMkLst>
            <pc:docMk/>
            <pc:sldMasterMk cId="3678012125" sldId="2147483648"/>
            <pc:sldLayoutMk cId="1993659500" sldId="2147483651"/>
          </pc:sldLayoutMkLst>
          <pc:spChg chg="del">
            <ac:chgData name="Brillon, Camille" userId="b975d218-c7d3-4437-a409-8d032b69b385" providerId="ADAL" clId="{9809A7F4-0643-4497-ADC9-EDED3B86AA01}" dt="2024-10-20T06:18:20.953" v="6"/>
            <ac:spMkLst>
              <pc:docMk/>
              <pc:sldMasterMk cId="3678012125" sldId="2147483648"/>
              <pc:sldLayoutMk cId="1993659500" sldId="2147483651"/>
              <ac:spMk id="2" creationId="{9923D284-2C15-09C6-5158-BF497FFE4A57}"/>
            </ac:spMkLst>
          </pc:spChg>
          <pc:spChg chg="del">
            <ac:chgData name="Brillon, Camille" userId="b975d218-c7d3-4437-a409-8d032b69b385" providerId="ADAL" clId="{9809A7F4-0643-4497-ADC9-EDED3B86AA01}" dt="2024-10-20T06:18:01.382" v="5"/>
            <ac:spMkLst>
              <pc:docMk/>
              <pc:sldMasterMk cId="3678012125" sldId="2147483648"/>
              <pc:sldLayoutMk cId="1993659500" sldId="2147483651"/>
              <ac:spMk id="4" creationId="{CEB08B9C-3B55-0557-3CE6-52F7654E3ED9}"/>
            </ac:spMkLst>
          </pc:spChg>
          <pc:spChg chg="del">
            <ac:chgData name="Brillon, Camille" userId="b975d218-c7d3-4437-a409-8d032b69b385" providerId="ADAL" clId="{9809A7F4-0643-4497-ADC9-EDED3B86AA01}" dt="2024-10-20T06:18:01.382" v="5"/>
            <ac:spMkLst>
              <pc:docMk/>
              <pc:sldMasterMk cId="3678012125" sldId="2147483648"/>
              <pc:sldLayoutMk cId="1993659500" sldId="2147483651"/>
              <ac:spMk id="5" creationId="{8093F9A2-E39D-DB86-A0A3-B57CCA22A44A}"/>
            </ac:spMkLst>
          </pc:spChg>
          <pc:spChg chg="del">
            <ac:chgData name="Brillon, Camille" userId="b975d218-c7d3-4437-a409-8d032b69b385" providerId="ADAL" clId="{9809A7F4-0643-4497-ADC9-EDED3B86AA01}" dt="2024-10-20T06:18:01.382" v="5"/>
            <ac:spMkLst>
              <pc:docMk/>
              <pc:sldMasterMk cId="3678012125" sldId="2147483648"/>
              <pc:sldLayoutMk cId="1993659500" sldId="2147483651"/>
              <ac:spMk id="6" creationId="{A220B6E2-D235-3CF3-9DF6-1224F58644C2}"/>
            </ac:spMkLst>
          </pc:spChg>
          <pc:spChg chg="add mod">
            <ac:chgData name="Brillon, Camille" userId="b975d218-c7d3-4437-a409-8d032b69b385" providerId="ADAL" clId="{9809A7F4-0643-4497-ADC9-EDED3B86AA01}" dt="2024-10-20T06:18:21.853" v="7"/>
            <ac:spMkLst>
              <pc:docMk/>
              <pc:sldMasterMk cId="3678012125" sldId="2147483648"/>
              <pc:sldLayoutMk cId="1993659500" sldId="2147483651"/>
              <ac:spMk id="7" creationId="{8B33F641-4508-6502-7224-00FBE4FF6294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1BD6CE-A946-F6CE-977C-89E3142EA34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13C406-C3EB-45BF-A3B7-18F70A7077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5122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9096928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407256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5202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sz="1200" b="1" dirty="0"/>
          </a:p>
        </p:txBody>
      </p:sp>
    </p:spTree>
    <p:extLst>
      <p:ext uri="{BB962C8B-B14F-4D97-AF65-F5344CB8AC3E}">
        <p14:creationId xmlns:p14="http://schemas.microsoft.com/office/powerpoint/2010/main" val="32645138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b="1" dirty="0"/>
          </a:p>
        </p:txBody>
      </p:sp>
    </p:spTree>
    <p:extLst>
      <p:ext uri="{BB962C8B-B14F-4D97-AF65-F5344CB8AC3E}">
        <p14:creationId xmlns:p14="http://schemas.microsoft.com/office/powerpoint/2010/main" val="41422300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768828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6215388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dirty="0"/>
          </a:p>
        </p:txBody>
      </p:sp>
    </p:spTree>
    <p:extLst>
      <p:ext uri="{BB962C8B-B14F-4D97-AF65-F5344CB8AC3E}">
        <p14:creationId xmlns:p14="http://schemas.microsoft.com/office/powerpoint/2010/main" val="18162739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921811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229185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85314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634684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605511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376509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24025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487573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b="1" dirty="0"/>
          </a:p>
        </p:txBody>
      </p:sp>
    </p:spTree>
    <p:extLst>
      <p:ext uri="{BB962C8B-B14F-4D97-AF65-F5344CB8AC3E}">
        <p14:creationId xmlns:p14="http://schemas.microsoft.com/office/powerpoint/2010/main" val="14863101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401506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14077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19C0F-B09D-E332-8675-A727BD7AE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282C4D-C671-6AA4-E40E-724D6E75BD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0EC58-89D2-E63B-B253-C92674485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5939-1014-4F84-8143-33CEA959ABBA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17182B-18E5-CD02-F6F7-D773505F6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F7DFC-868A-4028-8729-4E916E1CA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94249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D2F1B7-21F9-AE69-4C70-DBD40C55A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CCC051-DA2C-A034-4A59-F1ABE55665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1BF5E0-B525-5D0C-F0DA-CA4BF1FAF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5939-1014-4F84-8143-33CEA959ABBA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BA0BC-3181-3B4A-F397-12D46F67F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383032-DA07-8D01-A2DC-2F421B48E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9867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90C2471-A2C7-38CF-5628-6DEB406904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2721EC-3B09-1BA1-5597-2CAABDDF66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77FFA-409E-C8C1-57F0-F24DBE76F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5939-1014-4F84-8143-33CEA959ABBA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96E97D-683B-E2D3-6FC7-85A164BC6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C477FE-93E7-502C-5328-FC4020CFD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69219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F8D33C-5C84-6F33-6928-77827E8F4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5F3204-925E-F5FC-081F-CD6167D6C8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9C366B-F38D-2D1D-0DE5-E5A65F195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5939-1014-4F84-8143-33CEA959ABBA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758854-23B4-ADB4-6A5B-1510A14D9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10E625-DDEF-30DE-A551-A4458779C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0859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33BB9D-899D-FAEC-4E6D-733ED9B5D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B33F641-4508-6502-7224-00FBE4FF62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93659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BF25F-6908-53D9-EB0E-95D55FF1A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0434A9-70CC-C3FE-6738-8DDC418196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CC2B8B-D58B-49B8-6A6A-98BB6D854E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D9780A-69A1-1D42-B217-1AB420B67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5939-1014-4F84-8143-33CEA959ABBA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7F9A6F-F39C-5442-DAB6-51AA37C7E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213D67-9DF6-20A7-C093-A42346E2E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78534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5BD6A-E524-8800-15FD-6D1DEB7D9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7F7A58-23C2-2F9F-F39B-71AA827E26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6AD8F8-F321-4DF3-A98A-CEE905D032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A367D4-083A-1CAA-ADE9-19DFF73AC4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CE1080-A5A6-E2AC-A1B5-3ED318D86F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FDB457-7F6C-7C77-D26A-7AD9ECD86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5939-1014-4F84-8143-33CEA959ABBA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E4B19D2-E09A-10AF-A3CC-1457052D2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6B57B4-89B4-E3C9-D8DA-CCC896999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78387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E366E-F769-2867-AB33-2D1EB38E9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ED475E-246D-848D-FD05-C56DBF4EE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5939-1014-4F84-8143-33CEA959ABBA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B30CF9-DA6A-B1CD-1DFE-39944F292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CA868C-2BD2-BC63-42E2-8362B672D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37030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504D54-58AD-87D6-17FF-045C9797E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5939-1014-4F84-8143-33CEA959ABBA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ABFF9A-007E-B94A-66C7-DEF60CF3B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0C6743-98C4-C677-D0CD-6808B2ECB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90016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DB9C5-DBC9-B184-8893-6F8D237C4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577F9E-325E-7733-CFD0-D7F9C535B7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D0D9F0-7B72-B031-DB4B-3B21E29E18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020747-6B29-48AC-C863-CA9BFAEDA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5939-1014-4F84-8143-33CEA959ABBA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7D92CD-BC2A-DB72-FCDA-3BA43FBB2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621529-CFCD-F61A-532A-0E8ECB66D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98359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E030D-86FC-DBF9-302F-F787C0B49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9A7A36-A735-8CB2-0313-15661277B0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99E05C-E70B-EC54-E969-B0B7A29CB8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23F96A-767D-2940-767F-A36FFC6F9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95939-1014-4F84-8143-33CEA959ABBA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A5F99B-63EB-BBBD-F8FB-40AC7E0AD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9D9577-53C3-8BAA-315C-C6681CF20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56074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3D4373-A850-CA10-B03C-125A071C5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671388-9327-4372-E77E-DB9117FE5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2CD2C2-1E93-00EE-96BA-9AD8FF1D3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95939-1014-4F84-8143-33CEA959ABBA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B5C227-72CB-1173-0DD4-9198DE4455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2B4D96-DD3C-79A2-B893-C79F51D46D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5C6BB-31B3-42CD-BAFC-FC5E2BC153AE}" type="slidenum">
              <a:rPr lang="en-CA" smtClean="0"/>
              <a:t>‹#›</a:t>
            </a:fld>
            <a:endParaRPr lang="en-CA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D85128-6DB7-E3F0-78EC-8FF72620353C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10201275" y="63500"/>
            <a:ext cx="1962150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UNCLASSIFIED - NON CLASSIFIÉ</a:t>
            </a:r>
          </a:p>
        </p:txBody>
      </p:sp>
    </p:spTree>
    <p:extLst>
      <p:ext uri="{BB962C8B-B14F-4D97-AF65-F5344CB8AC3E}">
        <p14:creationId xmlns:p14="http://schemas.microsoft.com/office/powerpoint/2010/main" val="3678012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stationview.raspberryshake.org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9F8E8-AE88-1824-B716-4E44DCC724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83543" y="3865078"/>
            <a:ext cx="9144000" cy="959100"/>
          </a:xfrm>
        </p:spPr>
        <p:txBody>
          <a:bodyPr/>
          <a:lstStyle/>
          <a:p>
            <a:r>
              <a:rPr lang="en-CA" dirty="0"/>
              <a:t>Lesson B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8CA905-09F8-7BF9-D740-C19F96CA2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3256" y="2905246"/>
            <a:ext cx="10124574" cy="3300734"/>
          </a:xfrm>
        </p:spPr>
        <p:txBody>
          <a:bodyPr>
            <a:normAutofit/>
          </a:bodyPr>
          <a:lstStyle/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r>
              <a:rPr lang="en-CA" sz="3200" dirty="0"/>
              <a:t>Earthquakes and the Raspberry Shake</a:t>
            </a:r>
          </a:p>
        </p:txBody>
      </p:sp>
      <p:pic>
        <p:nvPicPr>
          <p:cNvPr id="5" name="Picture 2" descr="SchoolShake">
            <a:extLst>
              <a:ext uri="{FF2B5EF4-FFF2-40B4-BE49-F238E27FC236}">
                <a16:creationId xmlns:a16="http://schemas.microsoft.com/office/drawing/2014/main" id="{FF2C0CCB-CEC4-C436-92F4-E432613C65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066800"/>
            <a:ext cx="405765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026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30D0A9-9D9A-786D-1F7C-9F6C331400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031" y="1400746"/>
            <a:ext cx="5470969" cy="1223274"/>
          </a:xfrm>
        </p:spPr>
        <p:txBody>
          <a:bodyPr>
            <a:noAutofit/>
          </a:bodyPr>
          <a:lstStyle/>
          <a:p>
            <a:pPr marL="0" indent="0">
              <a:spcBef>
                <a:spcPts val="400"/>
              </a:spcBef>
              <a:buNone/>
            </a:pPr>
            <a:r>
              <a:rPr lang="en-CA" sz="3600" dirty="0"/>
              <a:t>As plates move they are put under stress and deform</a:t>
            </a:r>
          </a:p>
          <a:p>
            <a:pPr marL="0" indent="0">
              <a:spcBef>
                <a:spcPts val="400"/>
              </a:spcBef>
              <a:buNone/>
            </a:pPr>
            <a:endParaRPr lang="en-CA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055696-29E8-3BD8-F919-4F4852DFB8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2479" y="1335483"/>
            <a:ext cx="5769160" cy="48338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2521CA-4196-EDE6-D38A-5BABE8037E99}"/>
              </a:ext>
            </a:extLst>
          </p:cNvPr>
          <p:cNvSpPr txBox="1"/>
          <p:nvPr/>
        </p:nvSpPr>
        <p:spPr>
          <a:xfrm>
            <a:off x="524394" y="356946"/>
            <a:ext cx="97076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400" b="1" dirty="0">
                <a:solidFill>
                  <a:srgbClr val="C00000"/>
                </a:solidFill>
              </a:rPr>
              <a:t>What happens during an Earthquake?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B22C6C-7200-45A0-3260-E8DC5493E756}"/>
              </a:ext>
            </a:extLst>
          </p:cNvPr>
          <p:cNvSpPr txBox="1"/>
          <p:nvPr/>
        </p:nvSpPr>
        <p:spPr>
          <a:xfrm>
            <a:off x="625031" y="2473347"/>
            <a:ext cx="512758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r>
              <a:rPr lang="en-US" sz="3600" dirty="0"/>
              <a:t>When stress exceeds the strength of the rocks, the rocks break, releasing stored energy in the form of</a:t>
            </a:r>
            <a:endParaRPr lang="en-US" sz="3600" b="1" i="0" dirty="0">
              <a:solidFill>
                <a:schemeClr val="accent6">
                  <a:lumMod val="50000"/>
                </a:schemeClr>
              </a:solidFill>
              <a:effectLst/>
            </a:endParaRPr>
          </a:p>
          <a:p>
            <a:endParaRPr lang="en-CA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AC1E77-E2CB-A5DC-CDF7-B1AC1EFAA4CE}"/>
              </a:ext>
            </a:extLst>
          </p:cNvPr>
          <p:cNvSpPr txBox="1"/>
          <p:nvPr/>
        </p:nvSpPr>
        <p:spPr>
          <a:xfrm>
            <a:off x="644160" y="5982000"/>
            <a:ext cx="75119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Shaking will last seconds to minutes</a:t>
            </a:r>
            <a:endParaRPr lang="en-US" sz="3600" b="1" i="0" dirty="0">
              <a:solidFill>
                <a:schemeClr val="accent6">
                  <a:lumMod val="50000"/>
                </a:schemeClr>
              </a:solidFill>
              <a:effectLst/>
            </a:endParaRPr>
          </a:p>
          <a:p>
            <a:endParaRPr lang="en-CA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406797-7707-C8D2-3FE4-EA3587D3678B}"/>
              </a:ext>
            </a:extLst>
          </p:cNvPr>
          <p:cNvSpPr txBox="1"/>
          <p:nvPr/>
        </p:nvSpPr>
        <p:spPr>
          <a:xfrm>
            <a:off x="1313950" y="4952953"/>
            <a:ext cx="37497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accent6">
                    <a:lumMod val="50000"/>
                  </a:schemeClr>
                </a:solidFill>
              </a:rPr>
              <a:t>SEISMIC WAVES</a:t>
            </a:r>
          </a:p>
          <a:p>
            <a:endParaRPr lang="en-CA" sz="4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48ACEC-48A8-71A2-AAB2-5F6ACED1C924}"/>
              </a:ext>
            </a:extLst>
          </p:cNvPr>
          <p:cNvSpPr txBox="1"/>
          <p:nvPr/>
        </p:nvSpPr>
        <p:spPr>
          <a:xfrm>
            <a:off x="6094587" y="6501054"/>
            <a:ext cx="60941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400" i="1" dirty="0">
                <a:solidFill>
                  <a:srgbClr val="999999"/>
                </a:solidFill>
                <a:latin typeface="Helvetica" panose="020B0604020202020204" pitchFamily="34" charset="0"/>
              </a:rPr>
              <a:t>Image: </a:t>
            </a:r>
            <a:r>
              <a:rPr lang="en-US" sz="1400" b="0" i="1" cap="all" dirty="0">
                <a:solidFill>
                  <a:srgbClr val="999999"/>
                </a:solidFill>
                <a:effectLst/>
                <a:latin typeface="Helvetica" panose="020B0604020202020204" pitchFamily="34" charset="0"/>
              </a:rPr>
              <a:t>EARTH SCIENCE, TARBUCK &amp; LUTGENS, CHAPTER 8</a:t>
            </a:r>
            <a:endParaRPr lang="en-CA" sz="1400" i="1" dirty="0"/>
          </a:p>
        </p:txBody>
      </p:sp>
    </p:spTree>
    <p:extLst>
      <p:ext uri="{BB962C8B-B14F-4D97-AF65-F5344CB8AC3E}">
        <p14:creationId xmlns:p14="http://schemas.microsoft.com/office/powerpoint/2010/main" val="1053035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54AC5-63CB-E630-E966-5192BB746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2933" y="266505"/>
            <a:ext cx="6446134" cy="1325563"/>
          </a:xfrm>
        </p:spPr>
        <p:txBody>
          <a:bodyPr/>
          <a:lstStyle/>
          <a:p>
            <a:pPr algn="ctr"/>
            <a:r>
              <a:rPr lang="en-CA" b="1" u="sng" dirty="0">
                <a:latin typeface="+mn-lt"/>
              </a:rPr>
              <a:t>Types of Seismic Waves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A92D55F-A9A0-5D65-9193-2F408B3421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9704" y="2008484"/>
            <a:ext cx="7452296" cy="3942866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F5FA5AA-2C52-5C8F-7BBF-144EC01DF5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631" y="1781241"/>
            <a:ext cx="4654470" cy="442794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500" dirty="0">
                <a:solidFill>
                  <a:srgbClr val="000000"/>
                </a:solidFill>
                <a:latin typeface="ProximaNovaA-Regular"/>
              </a:rPr>
              <a:t>Earthquakes release many types of waves</a:t>
            </a:r>
          </a:p>
          <a:p>
            <a:pPr marL="0" indent="0">
              <a:buNone/>
            </a:pPr>
            <a:endParaRPr lang="en-US" sz="3500" dirty="0">
              <a:solidFill>
                <a:srgbClr val="000000"/>
              </a:solidFill>
              <a:latin typeface="ProximaNovaA-Regular"/>
            </a:endParaRPr>
          </a:p>
          <a:p>
            <a:pPr marL="0" indent="0">
              <a:buNone/>
            </a:pPr>
            <a:r>
              <a:rPr lang="en-US" sz="3500" dirty="0">
                <a:solidFill>
                  <a:srgbClr val="000000"/>
                </a:solidFill>
                <a:latin typeface="ProximaNovaA-Regular"/>
              </a:rPr>
              <a:t>Some travel along the surface of the earth</a:t>
            </a:r>
          </a:p>
          <a:p>
            <a:pPr marL="0" indent="0">
              <a:buNone/>
            </a:pPr>
            <a:endParaRPr lang="en-US" sz="3500" dirty="0">
              <a:solidFill>
                <a:srgbClr val="000000"/>
              </a:solidFill>
              <a:latin typeface="ProximaNovaA-Regular"/>
            </a:endParaRPr>
          </a:p>
          <a:p>
            <a:pPr marL="0" indent="0">
              <a:buNone/>
            </a:pPr>
            <a:r>
              <a:rPr lang="en-US" sz="3500" dirty="0">
                <a:solidFill>
                  <a:srgbClr val="000000"/>
                </a:solidFill>
                <a:latin typeface="ProximaNovaA-Regular"/>
              </a:rPr>
              <a:t>Some travel through the earth’s layers.</a:t>
            </a:r>
          </a:p>
          <a:p>
            <a:pPr marL="358775" indent="0">
              <a:buNone/>
            </a:pPr>
            <a:endParaRPr lang="en-US" b="1" dirty="0">
              <a:solidFill>
                <a:srgbClr val="000000"/>
              </a:solidFill>
              <a:latin typeface="ProximaNovaA-Regular"/>
            </a:endParaRP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  <a:latin typeface="ProximaNovaA-Regular"/>
            </a:endParaRPr>
          </a:p>
          <a:p>
            <a:pPr marL="531813" indent="0">
              <a:buNone/>
            </a:pPr>
            <a:endParaRPr lang="en-US" dirty="0">
              <a:solidFill>
                <a:srgbClr val="000000"/>
              </a:solidFill>
              <a:latin typeface="ProximaNovaA-Regular"/>
            </a:endParaRP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  <a:latin typeface="ProximaNovaA-Regular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332121-6539-AEEA-377E-187911D7226E}"/>
              </a:ext>
            </a:extLst>
          </p:cNvPr>
          <p:cNvSpPr txBox="1"/>
          <p:nvPr/>
        </p:nvSpPr>
        <p:spPr>
          <a:xfrm>
            <a:off x="6695268" y="6209188"/>
            <a:ext cx="4324027" cy="382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i="1" dirty="0"/>
              <a:t>Image: Maryland Geological Survey</a:t>
            </a:r>
          </a:p>
        </p:txBody>
      </p:sp>
    </p:spTree>
    <p:extLst>
      <p:ext uri="{BB962C8B-B14F-4D97-AF65-F5344CB8AC3E}">
        <p14:creationId xmlns:p14="http://schemas.microsoft.com/office/powerpoint/2010/main" val="2227250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15DE687-01A6-AB69-FDF7-C19A59510E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554043"/>
            <a:ext cx="10965084" cy="358869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4C72C-5421-4F9A-3756-7AEB9F14E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7684" y="1410012"/>
            <a:ext cx="10066116" cy="15878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3600" dirty="0"/>
              <a:t>When waves from an earthquake arrive at a seismograph ground motion is recorded.</a:t>
            </a:r>
          </a:p>
          <a:p>
            <a:endParaRPr lang="en-CA" sz="1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DA073A-2738-59CF-E5BA-9B3D61407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5852"/>
            <a:ext cx="10515600" cy="1325563"/>
          </a:xfrm>
        </p:spPr>
        <p:txBody>
          <a:bodyPr/>
          <a:lstStyle/>
          <a:p>
            <a:pPr algn="ctr"/>
            <a:r>
              <a:rPr lang="en-CA" b="1" u="sng" dirty="0"/>
              <a:t>Reading a Seismogram</a:t>
            </a:r>
            <a:endParaRPr lang="en-CA" u="sng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5AA0E1-D7BE-8818-F452-F818977EED20}"/>
              </a:ext>
            </a:extLst>
          </p:cNvPr>
          <p:cNvSpPr txBox="1"/>
          <p:nvPr/>
        </p:nvSpPr>
        <p:spPr>
          <a:xfrm>
            <a:off x="3919959" y="6142741"/>
            <a:ext cx="435208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CA" sz="2400" dirty="0"/>
              <a:t>Time (Pacific Standard Time)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53D1581-EFF6-4009-36CC-2EA7CEAD514F}"/>
              </a:ext>
            </a:extLst>
          </p:cNvPr>
          <p:cNvCxnSpPr>
            <a:cxnSpLocks/>
          </p:cNvCxnSpPr>
          <p:nvPr/>
        </p:nvCxnSpPr>
        <p:spPr>
          <a:xfrm flipV="1">
            <a:off x="7994248" y="6373573"/>
            <a:ext cx="2712335" cy="1"/>
          </a:xfrm>
          <a:prstGeom prst="straightConnector1">
            <a:avLst/>
          </a:prstGeom>
          <a:ln w="4127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057E928-EA99-82FA-0F84-9D04AC4DF322}"/>
              </a:ext>
            </a:extLst>
          </p:cNvPr>
          <p:cNvSpPr txBox="1"/>
          <p:nvPr/>
        </p:nvSpPr>
        <p:spPr>
          <a:xfrm rot="16200000">
            <a:off x="-67037" y="3871339"/>
            <a:ext cx="2199191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CA" sz="2800" dirty="0"/>
              <a:t>Amplitude</a:t>
            </a:r>
          </a:p>
          <a:p>
            <a:pPr algn="ctr"/>
            <a:r>
              <a:rPr lang="en-CA" sz="2800" dirty="0"/>
              <a:t>(Strength)</a:t>
            </a:r>
          </a:p>
        </p:txBody>
      </p:sp>
    </p:spTree>
    <p:extLst>
      <p:ext uri="{BB962C8B-B14F-4D97-AF65-F5344CB8AC3E}">
        <p14:creationId xmlns:p14="http://schemas.microsoft.com/office/powerpoint/2010/main" val="2810176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616D5-FD12-8B2D-8E39-3EDE14207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dirty="0"/>
              <a:t>Magnitude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53AA09-4840-E85F-8FBD-5E248E8991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427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0" i="0" dirty="0">
                <a:solidFill>
                  <a:srgbClr val="202124"/>
                </a:solidFill>
                <a:effectLst/>
              </a:rPr>
              <a:t>Magnitude means </a:t>
            </a:r>
            <a:r>
              <a:rPr lang="en-US" sz="3600" b="1" i="0" dirty="0">
                <a:solidFill>
                  <a:srgbClr val="202124"/>
                </a:solidFill>
                <a:effectLst/>
              </a:rPr>
              <a:t>how big or strong something is</a:t>
            </a:r>
            <a:r>
              <a:rPr lang="en-US" sz="3600" b="0" i="0" dirty="0">
                <a:solidFill>
                  <a:srgbClr val="202124"/>
                </a:solidFill>
                <a:effectLst/>
              </a:rPr>
              <a:t>. </a:t>
            </a:r>
          </a:p>
          <a:p>
            <a:pPr marL="0" indent="0">
              <a:buNone/>
            </a:pPr>
            <a:endParaRPr lang="en-US" sz="1800" dirty="0">
              <a:solidFill>
                <a:srgbClr val="202124"/>
              </a:solidFill>
            </a:endParaRPr>
          </a:p>
          <a:p>
            <a:pPr marL="0" indent="0">
              <a:buNone/>
            </a:pPr>
            <a:r>
              <a:rPr lang="en-US" sz="3600" b="0" i="0" dirty="0">
                <a:solidFill>
                  <a:srgbClr val="202124"/>
                </a:solidFill>
                <a:effectLst/>
              </a:rPr>
              <a:t>The </a:t>
            </a:r>
            <a:r>
              <a:rPr lang="en-US" sz="3600" b="1" i="0" dirty="0">
                <a:solidFill>
                  <a:srgbClr val="202124"/>
                </a:solidFill>
                <a:effectLst/>
              </a:rPr>
              <a:t>Richter Scale</a:t>
            </a:r>
            <a:r>
              <a:rPr lang="en-US" sz="3600" b="0" i="0" dirty="0">
                <a:solidFill>
                  <a:srgbClr val="202124"/>
                </a:solidFill>
                <a:effectLst/>
              </a:rPr>
              <a:t> tells us the magnitude of an earthquake.</a:t>
            </a:r>
          </a:p>
          <a:p>
            <a:pPr marL="0" indent="0">
              <a:buNone/>
            </a:pPr>
            <a:endParaRPr lang="en-US" sz="3600" b="0" i="0" dirty="0">
              <a:solidFill>
                <a:srgbClr val="202124"/>
              </a:solidFill>
              <a:effectLst/>
            </a:endParaRP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D6C244-1891-6D08-98E5-E20FF2C17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5661" y="4069124"/>
            <a:ext cx="4610100" cy="19240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0B76864-D303-83BE-3905-41FE2704C723}"/>
              </a:ext>
            </a:extLst>
          </p:cNvPr>
          <p:cNvSpPr txBox="1"/>
          <p:nvPr/>
        </p:nvSpPr>
        <p:spPr>
          <a:xfrm>
            <a:off x="838200" y="4387850"/>
            <a:ext cx="548157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  <a:tabLst>
                <a:tab pos="3322638" algn="l"/>
              </a:tabLst>
            </a:pPr>
            <a:r>
              <a:rPr lang="en-US" sz="3600" b="0" i="0" dirty="0">
                <a:solidFill>
                  <a:srgbClr val="202124"/>
                </a:solidFill>
                <a:effectLst/>
              </a:rPr>
              <a:t>Calculated from the amount</a:t>
            </a:r>
          </a:p>
          <a:p>
            <a:pPr marL="0" indent="0">
              <a:buNone/>
              <a:tabLst>
                <a:tab pos="3322638" algn="l"/>
              </a:tabLst>
            </a:pPr>
            <a:r>
              <a:rPr lang="en-US" sz="3600" b="0" i="0" dirty="0">
                <a:solidFill>
                  <a:srgbClr val="202124"/>
                </a:solidFill>
                <a:effectLst/>
              </a:rPr>
              <a:t>of ground motion recorded </a:t>
            </a:r>
          </a:p>
          <a:p>
            <a:pPr marL="0" indent="0">
              <a:buNone/>
              <a:tabLst>
                <a:tab pos="3322638" algn="l"/>
              </a:tabLst>
            </a:pPr>
            <a:r>
              <a:rPr lang="en-US" sz="3600" b="0" i="0" dirty="0">
                <a:solidFill>
                  <a:srgbClr val="202124"/>
                </a:solidFill>
                <a:effectLst/>
              </a:rPr>
              <a:t>on a seismogram.</a:t>
            </a:r>
          </a:p>
          <a:p>
            <a:pPr marL="0" indent="0">
              <a:buNone/>
            </a:pPr>
            <a:endParaRPr lang="en-US" sz="1600" b="0" i="0" dirty="0">
              <a:solidFill>
                <a:srgbClr val="202124"/>
              </a:solidFill>
              <a:effectLst/>
            </a:endParaRPr>
          </a:p>
          <a:p>
            <a:pPr marL="0" indent="0">
              <a:buNone/>
            </a:pPr>
            <a:endParaRPr lang="en-CA" sz="1800" b="1" dirty="0"/>
          </a:p>
          <a:p>
            <a:endParaRPr lang="en-CA" dirty="0"/>
          </a:p>
        </p:txBody>
      </p:sp>
      <p:sp>
        <p:nvSpPr>
          <p:cNvPr id="7" name="Arrow: Up-Down 6">
            <a:extLst>
              <a:ext uri="{FF2B5EF4-FFF2-40B4-BE49-F238E27FC236}">
                <a16:creationId xmlns:a16="http://schemas.microsoft.com/office/drawing/2014/main" id="{C99E52A0-4ECF-6681-0C5F-BDB90B19D337}"/>
              </a:ext>
            </a:extLst>
          </p:cNvPr>
          <p:cNvSpPr/>
          <p:nvPr/>
        </p:nvSpPr>
        <p:spPr>
          <a:xfrm>
            <a:off x="7303625" y="4252913"/>
            <a:ext cx="254643" cy="1740261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34048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2297D-86B1-9885-FD54-B6E5FA90B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458691" cy="1325563"/>
          </a:xfrm>
        </p:spPr>
        <p:txBody>
          <a:bodyPr>
            <a:normAutofit/>
          </a:bodyPr>
          <a:lstStyle/>
          <a:p>
            <a:pPr algn="ctr"/>
            <a:r>
              <a:rPr lang="en-CA" sz="4800" b="1" dirty="0"/>
              <a:t>Magnitude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431024-2949-CF87-C4FB-879D4B927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9763" y="1790900"/>
            <a:ext cx="10563346" cy="487611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CA" sz="3600" dirty="0"/>
              <a:t>Higher numbers mean stronger earthquakes</a:t>
            </a:r>
          </a:p>
          <a:p>
            <a:pPr marL="0" indent="0">
              <a:buNone/>
            </a:pPr>
            <a:endParaRPr lang="en-CA" sz="3600" dirty="0"/>
          </a:p>
          <a:p>
            <a:pPr marL="0" indent="0" algn="ctr">
              <a:buNone/>
            </a:pPr>
            <a:r>
              <a:rPr lang="en-CA" sz="4000" b="1" dirty="0">
                <a:solidFill>
                  <a:srgbClr val="C00000"/>
                </a:solidFill>
              </a:rPr>
              <a:t>1 – 2 – 3 – 4 – 5 – 6 – 7 – 8 – 9 – 10 – …</a:t>
            </a:r>
          </a:p>
          <a:p>
            <a:pPr marL="0" indent="0">
              <a:buNone/>
            </a:pPr>
            <a:endParaRPr lang="en-CA" sz="3600" dirty="0"/>
          </a:p>
          <a:p>
            <a:pPr marL="0" indent="0">
              <a:buNone/>
            </a:pPr>
            <a:r>
              <a:rPr lang="en-CA" sz="3600" dirty="0"/>
              <a:t>M1 </a:t>
            </a:r>
            <a:r>
              <a:rPr lang="en-CA" sz="3600" dirty="0">
                <a:sym typeface="Wingdings" panose="05000000000000000000" pitchFamily="2" charset="2"/>
              </a:rPr>
              <a:t> M2 there is a </a:t>
            </a:r>
            <a:r>
              <a:rPr lang="en-CA" sz="3600" dirty="0"/>
              <a:t>10 times increase in ground motion </a:t>
            </a:r>
          </a:p>
          <a:p>
            <a:pPr marL="0" indent="0">
              <a:buNone/>
            </a:pPr>
            <a:endParaRPr lang="en-CA" sz="3600" dirty="0"/>
          </a:p>
          <a:p>
            <a:pPr marL="0" indent="0">
              <a:buNone/>
            </a:pPr>
            <a:r>
              <a:rPr lang="en-CA" sz="3600" dirty="0"/>
              <a:t>M1 </a:t>
            </a:r>
            <a:r>
              <a:rPr lang="en-CA" sz="3600" dirty="0">
                <a:sym typeface="Wingdings" panose="05000000000000000000" pitchFamily="2" charset="2"/>
              </a:rPr>
              <a:t> M3 there is a 100 times increase in ground motion</a:t>
            </a:r>
          </a:p>
          <a:p>
            <a:pPr marL="0" indent="0" algn="ctr">
              <a:buNone/>
            </a:pPr>
            <a:r>
              <a:rPr lang="en-CA" sz="3600" dirty="0">
                <a:sym typeface="Wingdings" panose="05000000000000000000" pitchFamily="2" charset="2"/>
              </a:rPr>
              <a:t>(10 x 10 = 100)</a:t>
            </a:r>
            <a:endParaRPr lang="en-CA" sz="3600" dirty="0"/>
          </a:p>
          <a:p>
            <a:pPr marL="0" indent="0">
              <a:buNone/>
            </a:pPr>
            <a:endParaRPr lang="en-CA" sz="3600" dirty="0"/>
          </a:p>
        </p:txBody>
      </p:sp>
    </p:spTree>
    <p:extLst>
      <p:ext uri="{BB962C8B-B14F-4D97-AF65-F5344CB8AC3E}">
        <p14:creationId xmlns:p14="http://schemas.microsoft.com/office/powerpoint/2010/main" val="24673175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38F7D-E7D5-0F50-DDF6-21A014378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1A221E-0B26-5CD2-166A-57A7B4BA41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8630DE-10B9-620A-947D-D749893E2C86}"/>
              </a:ext>
            </a:extLst>
          </p:cNvPr>
          <p:cNvSpPr txBox="1"/>
          <p:nvPr/>
        </p:nvSpPr>
        <p:spPr>
          <a:xfrm>
            <a:off x="10416746" y="6449026"/>
            <a:ext cx="225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/>
              <a:t>Image: NRCAN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FABDAFA-03B7-6A4E-370B-8C24EE4EEF0C}"/>
              </a:ext>
            </a:extLst>
          </p:cNvPr>
          <p:cNvGrpSpPr/>
          <p:nvPr/>
        </p:nvGrpSpPr>
        <p:grpSpPr>
          <a:xfrm>
            <a:off x="220662" y="0"/>
            <a:ext cx="11750675" cy="6858000"/>
            <a:chOff x="220662" y="0"/>
            <a:chExt cx="11750675" cy="6858000"/>
          </a:xfrm>
        </p:grpSpPr>
        <p:pic>
          <p:nvPicPr>
            <p:cNvPr id="4" name="Picture 2" descr="Image preview">
              <a:extLst>
                <a:ext uri="{FF2B5EF4-FFF2-40B4-BE49-F238E27FC236}">
                  <a16:creationId xmlns:a16="http://schemas.microsoft.com/office/drawing/2014/main" id="{207F8F09-FE3A-911D-01CA-5742DE8CC8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662" y="0"/>
              <a:ext cx="11750675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90E159F-BAB8-DB4B-ABE5-9AC1B2AB897E}"/>
                </a:ext>
              </a:extLst>
            </p:cNvPr>
            <p:cNvSpPr txBox="1"/>
            <p:nvPr/>
          </p:nvSpPr>
          <p:spPr>
            <a:xfrm>
              <a:off x="3396343" y="2429690"/>
              <a:ext cx="1463040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/>
                <a:t>Haida Gwaii (1949)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1472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06DFDAA-1F39-2C66-D38C-D433B75068A7}"/>
              </a:ext>
            </a:extLst>
          </p:cNvPr>
          <p:cNvSpPr txBox="1"/>
          <p:nvPr/>
        </p:nvSpPr>
        <p:spPr>
          <a:xfrm>
            <a:off x="2928395" y="260953"/>
            <a:ext cx="682072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CA" sz="3200" dirty="0">
                <a:solidFill>
                  <a:srgbClr val="C00000"/>
                </a:solidFill>
              </a:rPr>
              <a:t>Earthquake - November 25, 2022</a:t>
            </a:r>
          </a:p>
        </p:txBody>
      </p:sp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E2F3AC32-2B9E-6675-770B-6FA2A9D398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883" y="845728"/>
            <a:ext cx="9652234" cy="596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1937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185059-C959-E9C8-32F1-C8076F40C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35012"/>
            <a:ext cx="10515600" cy="1325563"/>
          </a:xfrm>
        </p:spPr>
        <p:txBody>
          <a:bodyPr/>
          <a:lstStyle/>
          <a:p>
            <a:pPr algn="ctr"/>
            <a:r>
              <a:rPr lang="en-CA" dirty="0">
                <a:solidFill>
                  <a:schemeClr val="accent1">
                    <a:lumMod val="50000"/>
                  </a:schemeClr>
                </a:solidFill>
                <a:latin typeface="Congenial SemiBold" panose="02000503040000020004" pitchFamily="2" charset="0"/>
              </a:rPr>
              <a:t>Group Discussion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22BEE3-660E-F4AD-42DA-9DE9F49D47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12573"/>
            <a:ext cx="10515600" cy="48021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33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Look closely at the seismograms with your group and discuss the following questions:</a:t>
            </a:r>
          </a:p>
          <a:p>
            <a:pPr marL="0" indent="0">
              <a:buNone/>
            </a:pPr>
            <a:endParaRPr lang="en-CA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42925" indent="0">
              <a:buNone/>
            </a:pPr>
            <a:r>
              <a:rPr lang="en-CA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Why are the seismograms all different if they are from the same earthquake?</a:t>
            </a:r>
          </a:p>
          <a:p>
            <a:pPr marL="542925" indent="0">
              <a:buNone/>
            </a:pP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42925" indent="0">
              <a:buNone/>
            </a:pPr>
            <a:r>
              <a:rPr lang="en-CA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 seismograph is closest to the earthquake epicenter?  Furthest?  Explain.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60CA67-4154-D469-E1BE-24DBCD961D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7356" y="365125"/>
            <a:ext cx="14097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4124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C1E5815-D54C-487F-A054-6D4930ADE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36F0DFD-0954-464F-BF12-DD2E6F6E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208496" y="0"/>
            <a:ext cx="1983504" cy="6858000"/>
          </a:xfrm>
          <a:custGeom>
            <a:avLst/>
            <a:gdLst>
              <a:gd name="connsiteX0" fmla="*/ 0 w 1983504"/>
              <a:gd name="connsiteY0" fmla="*/ 0 h 6858000"/>
              <a:gd name="connsiteX1" fmla="*/ 1376658 w 1983504"/>
              <a:gd name="connsiteY1" fmla="*/ 0 h 6858000"/>
              <a:gd name="connsiteX2" fmla="*/ 1690650 w 1983504"/>
              <a:gd name="connsiteY2" fmla="*/ 110269 h 6858000"/>
              <a:gd name="connsiteX3" fmla="*/ 1645361 w 1983504"/>
              <a:gd name="connsiteY3" fmla="*/ 135168 h 6858000"/>
              <a:gd name="connsiteX4" fmla="*/ 1373640 w 1983504"/>
              <a:gd name="connsiteY4" fmla="*/ 71141 h 6858000"/>
              <a:gd name="connsiteX5" fmla="*/ 1319295 w 1983504"/>
              <a:gd name="connsiteY5" fmla="*/ 88927 h 6858000"/>
              <a:gd name="connsiteX6" fmla="*/ 1346468 w 1983504"/>
              <a:gd name="connsiteY6" fmla="*/ 163625 h 6858000"/>
              <a:gd name="connsiteX7" fmla="*/ 1464213 w 1983504"/>
              <a:gd name="connsiteY7" fmla="*/ 192082 h 6858000"/>
              <a:gd name="connsiteX8" fmla="*/ 1648381 w 1983504"/>
              <a:gd name="connsiteY8" fmla="*/ 373491 h 6858000"/>
              <a:gd name="connsiteX9" fmla="*/ 1370620 w 1983504"/>
              <a:gd name="connsiteY9" fmla="*/ 352148 h 6858000"/>
              <a:gd name="connsiteX10" fmla="*/ 1322314 w 1983504"/>
              <a:gd name="connsiteY10" fmla="*/ 394834 h 6858000"/>
              <a:gd name="connsiteX11" fmla="*/ 1304199 w 1983504"/>
              <a:gd name="connsiteY11" fmla="*/ 451747 h 6858000"/>
              <a:gd name="connsiteX12" fmla="*/ 1222682 w 1983504"/>
              <a:gd name="connsiteY12" fmla="*/ 359262 h 6858000"/>
              <a:gd name="connsiteX13" fmla="*/ 1153242 w 1983504"/>
              <a:gd name="connsiteY13" fmla="*/ 334364 h 6858000"/>
              <a:gd name="connsiteX14" fmla="*/ 1132108 w 1983504"/>
              <a:gd name="connsiteY14" fmla="*/ 416176 h 6858000"/>
              <a:gd name="connsiteX15" fmla="*/ 1195509 w 1983504"/>
              <a:gd name="connsiteY15" fmla="*/ 505101 h 6858000"/>
              <a:gd name="connsiteX16" fmla="*/ 1364582 w 1983504"/>
              <a:gd name="connsiteY16" fmla="*/ 558458 h 6858000"/>
              <a:gd name="connsiteX17" fmla="*/ 1183434 w 1983504"/>
              <a:gd name="connsiteY17" fmla="*/ 558458 h 6858000"/>
              <a:gd name="connsiteX18" fmla="*/ 975114 w 1983504"/>
              <a:gd name="connsiteY18" fmla="*/ 522887 h 6858000"/>
              <a:gd name="connsiteX19" fmla="*/ 754716 w 1983504"/>
              <a:gd name="connsiteY19" fmla="*/ 533558 h 6858000"/>
              <a:gd name="connsiteX20" fmla="*/ 546395 w 1983504"/>
              <a:gd name="connsiteY20" fmla="*/ 462417 h 6858000"/>
              <a:gd name="connsiteX21" fmla="*/ 335056 w 1983504"/>
              <a:gd name="connsiteY21" fmla="*/ 465975 h 6858000"/>
              <a:gd name="connsiteX22" fmla="*/ 1270988 w 1983504"/>
              <a:gd name="connsiteY22" fmla="*/ 910606 h 6858000"/>
              <a:gd name="connsiteX23" fmla="*/ 1225701 w 1983504"/>
              <a:gd name="connsiteY23" fmla="*/ 921277 h 6858000"/>
              <a:gd name="connsiteX24" fmla="*/ 1165318 w 1983504"/>
              <a:gd name="connsiteY24" fmla="*/ 949734 h 6858000"/>
              <a:gd name="connsiteX25" fmla="*/ 1210606 w 1983504"/>
              <a:gd name="connsiteY25" fmla="*/ 1006647 h 6858000"/>
              <a:gd name="connsiteX26" fmla="*/ 1455156 w 1983504"/>
              <a:gd name="connsiteY26" fmla="*/ 1113358 h 6858000"/>
              <a:gd name="connsiteX27" fmla="*/ 1515538 w 1983504"/>
              <a:gd name="connsiteY27" fmla="*/ 1220069 h 6858000"/>
              <a:gd name="connsiteX28" fmla="*/ 1440060 w 1983504"/>
              <a:gd name="connsiteY28" fmla="*/ 1209399 h 6858000"/>
              <a:gd name="connsiteX29" fmla="*/ 1373640 w 1983504"/>
              <a:gd name="connsiteY29" fmla="*/ 1230741 h 6858000"/>
              <a:gd name="connsiteX30" fmla="*/ 1400810 w 1983504"/>
              <a:gd name="connsiteY30" fmla="*/ 1365909 h 6858000"/>
              <a:gd name="connsiteX31" fmla="*/ 1748012 w 1983504"/>
              <a:gd name="connsiteY31" fmla="*/ 1540204 h 6858000"/>
              <a:gd name="connsiteX32" fmla="*/ 1778203 w 1983504"/>
              <a:gd name="connsiteY32" fmla="*/ 1597117 h 6858000"/>
              <a:gd name="connsiteX33" fmla="*/ 1735936 w 1983504"/>
              <a:gd name="connsiteY33" fmla="*/ 1636245 h 6858000"/>
              <a:gd name="connsiteX34" fmla="*/ 1624228 w 1983504"/>
              <a:gd name="connsiteY34" fmla="*/ 1657587 h 6858000"/>
              <a:gd name="connsiteX35" fmla="*/ 1781223 w 1983504"/>
              <a:gd name="connsiteY35" fmla="*/ 1849668 h 6858000"/>
              <a:gd name="connsiteX36" fmla="*/ 1838587 w 1983504"/>
              <a:gd name="connsiteY36" fmla="*/ 1903025 h 6858000"/>
              <a:gd name="connsiteX37" fmla="*/ 1938218 w 1983504"/>
              <a:gd name="connsiteY37" fmla="*/ 1984836 h 6858000"/>
              <a:gd name="connsiteX38" fmla="*/ 1938218 w 1983504"/>
              <a:gd name="connsiteY38" fmla="*/ 2013292 h 6858000"/>
              <a:gd name="connsiteX39" fmla="*/ 1805376 w 1983504"/>
              <a:gd name="connsiteY39" fmla="*/ 2102219 h 6858000"/>
              <a:gd name="connsiteX40" fmla="*/ 1563844 w 1983504"/>
              <a:gd name="connsiteY40" fmla="*/ 2077320 h 6858000"/>
              <a:gd name="connsiteX41" fmla="*/ 1920104 w 1983504"/>
              <a:gd name="connsiteY41" fmla="*/ 2208931 h 6858000"/>
              <a:gd name="connsiteX42" fmla="*/ 766792 w 1983504"/>
              <a:gd name="connsiteY42" fmla="*/ 1892353 h 6858000"/>
              <a:gd name="connsiteX43" fmla="*/ 839252 w 1983504"/>
              <a:gd name="connsiteY43" fmla="*/ 1974165 h 6858000"/>
              <a:gd name="connsiteX44" fmla="*/ 1243816 w 1983504"/>
              <a:gd name="connsiteY44" fmla="*/ 2191146 h 6858000"/>
              <a:gd name="connsiteX45" fmla="*/ 1358543 w 1983504"/>
              <a:gd name="connsiteY45" fmla="*/ 2326314 h 6858000"/>
              <a:gd name="connsiteX46" fmla="*/ 1479310 w 1983504"/>
              <a:gd name="connsiteY46" fmla="*/ 2401012 h 6858000"/>
              <a:gd name="connsiteX47" fmla="*/ 1648381 w 1983504"/>
              <a:gd name="connsiteY47" fmla="*/ 2401012 h 6858000"/>
              <a:gd name="connsiteX48" fmla="*/ 1769146 w 1983504"/>
              <a:gd name="connsiteY48" fmla="*/ 2518395 h 6858000"/>
              <a:gd name="connsiteX49" fmla="*/ 1645361 w 1983504"/>
              <a:gd name="connsiteY49" fmla="*/ 2543294 h 6858000"/>
              <a:gd name="connsiteX50" fmla="*/ 1500444 w 1983504"/>
              <a:gd name="connsiteY50" fmla="*/ 2525509 h 6858000"/>
              <a:gd name="connsiteX51" fmla="*/ 1337410 w 1983504"/>
              <a:gd name="connsiteY51" fmla="*/ 2564636 h 6858000"/>
              <a:gd name="connsiteX52" fmla="*/ 1186452 w 1983504"/>
              <a:gd name="connsiteY52" fmla="*/ 2532623 h 6858000"/>
              <a:gd name="connsiteX53" fmla="*/ 1005304 w 1983504"/>
              <a:gd name="connsiteY53" fmla="*/ 2553965 h 6858000"/>
              <a:gd name="connsiteX54" fmla="*/ 947940 w 1983504"/>
              <a:gd name="connsiteY54" fmla="*/ 2692689 h 6858000"/>
              <a:gd name="connsiteX55" fmla="*/ 929826 w 1983504"/>
              <a:gd name="connsiteY55" fmla="*/ 2703362 h 6858000"/>
              <a:gd name="connsiteX56" fmla="*/ 594701 w 1983504"/>
              <a:gd name="connsiteY56" fmla="*/ 2923898 h 6858000"/>
              <a:gd name="connsiteX57" fmla="*/ 501108 w 1983504"/>
              <a:gd name="connsiteY57" fmla="*/ 2941684 h 6858000"/>
              <a:gd name="connsiteX58" fmla="*/ 1053610 w 1983504"/>
              <a:gd name="connsiteY58" fmla="*/ 3329402 h 6858000"/>
              <a:gd name="connsiteX59" fmla="*/ 682256 w 1983504"/>
              <a:gd name="connsiteY59" fmla="*/ 3229805 h 6858000"/>
              <a:gd name="connsiteX60" fmla="*/ 630932 w 1983504"/>
              <a:gd name="connsiteY60" fmla="*/ 3393429 h 6858000"/>
              <a:gd name="connsiteX61" fmla="*/ 806041 w 1983504"/>
              <a:gd name="connsiteY61" fmla="*/ 3539269 h 6858000"/>
              <a:gd name="connsiteX62" fmla="*/ 869444 w 1983504"/>
              <a:gd name="connsiteY62" fmla="*/ 3827390 h 6858000"/>
              <a:gd name="connsiteX63" fmla="*/ 839252 w 1983504"/>
              <a:gd name="connsiteY63" fmla="*/ 4090612 h 6858000"/>
              <a:gd name="connsiteX64" fmla="*/ 763774 w 1983504"/>
              <a:gd name="connsiteY64" fmla="*/ 4172424 h 6858000"/>
              <a:gd name="connsiteX65" fmla="*/ 655085 w 1983504"/>
              <a:gd name="connsiteY65" fmla="*/ 4321821 h 6858000"/>
              <a:gd name="connsiteX66" fmla="*/ 588662 w 1983504"/>
              <a:gd name="connsiteY66" fmla="*/ 4414305 h 6858000"/>
              <a:gd name="connsiteX67" fmla="*/ 356189 w 1983504"/>
              <a:gd name="connsiteY67" fmla="*/ 4378734 h 6858000"/>
              <a:gd name="connsiteX68" fmla="*/ 667160 w 1983504"/>
              <a:gd name="connsiteY68" fmla="*/ 4613499 h 6858000"/>
              <a:gd name="connsiteX69" fmla="*/ 416573 w 1983504"/>
              <a:gd name="connsiteY69" fmla="*/ 4585042 h 6858000"/>
              <a:gd name="connsiteX70" fmla="*/ 335056 w 1983504"/>
              <a:gd name="connsiteY70" fmla="*/ 4602828 h 6858000"/>
              <a:gd name="connsiteX71" fmla="*/ 380342 w 1983504"/>
              <a:gd name="connsiteY71" fmla="*/ 4677526 h 6858000"/>
              <a:gd name="connsiteX72" fmla="*/ 564510 w 1983504"/>
              <a:gd name="connsiteY72" fmla="*/ 4805580 h 6858000"/>
              <a:gd name="connsiteX73" fmla="*/ 944922 w 1983504"/>
              <a:gd name="connsiteY73" fmla="*/ 5154171 h 6858000"/>
              <a:gd name="connsiteX74" fmla="*/ 576586 w 1983504"/>
              <a:gd name="connsiteY74" fmla="*/ 4994104 h 6858000"/>
              <a:gd name="connsiteX75" fmla="*/ 963036 w 1983504"/>
              <a:gd name="connsiteY75" fmla="*/ 5353367 h 6858000"/>
              <a:gd name="connsiteX76" fmla="*/ 1047572 w 1983504"/>
              <a:gd name="connsiteY76" fmla="*/ 5474306 h 6858000"/>
              <a:gd name="connsiteX77" fmla="*/ 1222682 w 1983504"/>
              <a:gd name="connsiteY77" fmla="*/ 5769542 h 6858000"/>
              <a:gd name="connsiteX78" fmla="*/ 1213626 w 1983504"/>
              <a:gd name="connsiteY78" fmla="*/ 5801555 h 6858000"/>
              <a:gd name="connsiteX79" fmla="*/ 1014361 w 1983504"/>
              <a:gd name="connsiteY79" fmla="*/ 5755314 h 6858000"/>
              <a:gd name="connsiteX80" fmla="*/ 1274008 w 1983504"/>
              <a:gd name="connsiteY80" fmla="*/ 6004307 h 6858000"/>
              <a:gd name="connsiteX81" fmla="*/ 1542711 w 1983504"/>
              <a:gd name="connsiteY81" fmla="*/ 6196388 h 6858000"/>
              <a:gd name="connsiteX82" fmla="*/ 1352504 w 1983504"/>
              <a:gd name="connsiteY82" fmla="*/ 6167932 h 6858000"/>
              <a:gd name="connsiteX83" fmla="*/ 1089840 w 1983504"/>
              <a:gd name="connsiteY83" fmla="*/ 6057663 h 6858000"/>
              <a:gd name="connsiteX84" fmla="*/ 999266 w 1983504"/>
              <a:gd name="connsiteY84" fmla="*/ 6100347 h 6858000"/>
              <a:gd name="connsiteX85" fmla="*/ 1246836 w 1983504"/>
              <a:gd name="connsiteY85" fmla="*/ 6281757 h 6858000"/>
              <a:gd name="connsiteX86" fmla="*/ 1388735 w 1983504"/>
              <a:gd name="connsiteY86" fmla="*/ 6367127 h 6858000"/>
              <a:gd name="connsiteX87" fmla="*/ 1446099 w 1983504"/>
              <a:gd name="connsiteY87" fmla="*/ 6431153 h 6858000"/>
              <a:gd name="connsiteX88" fmla="*/ 1609132 w 1983504"/>
              <a:gd name="connsiteY88" fmla="*/ 6658805 h 6858000"/>
              <a:gd name="connsiteX89" fmla="*/ 1983504 w 1983504"/>
              <a:gd name="connsiteY89" fmla="*/ 6858000 h 6858000"/>
              <a:gd name="connsiteX90" fmla="*/ 0 w 1983504"/>
              <a:gd name="connsiteY9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83504" h="6858000">
                <a:moveTo>
                  <a:pt x="0" y="0"/>
                </a:moveTo>
                <a:lnTo>
                  <a:pt x="1376658" y="0"/>
                </a:lnTo>
                <a:cubicBezTo>
                  <a:pt x="1482328" y="35571"/>
                  <a:pt x="1584980" y="78255"/>
                  <a:pt x="1690650" y="110269"/>
                </a:cubicBezTo>
                <a:cubicBezTo>
                  <a:pt x="1675553" y="145839"/>
                  <a:pt x="1660458" y="138725"/>
                  <a:pt x="1645361" y="135168"/>
                </a:cubicBezTo>
                <a:cubicBezTo>
                  <a:pt x="1554788" y="120941"/>
                  <a:pt x="1461194" y="110269"/>
                  <a:pt x="1373640" y="71141"/>
                </a:cubicBezTo>
                <a:cubicBezTo>
                  <a:pt x="1352504" y="64027"/>
                  <a:pt x="1328352" y="64027"/>
                  <a:pt x="1319295" y="88927"/>
                </a:cubicBezTo>
                <a:cubicBezTo>
                  <a:pt x="1304199" y="124497"/>
                  <a:pt x="1325332" y="145839"/>
                  <a:pt x="1346468" y="163625"/>
                </a:cubicBezTo>
                <a:cubicBezTo>
                  <a:pt x="1382696" y="195638"/>
                  <a:pt x="1424964" y="188525"/>
                  <a:pt x="1464213" y="192082"/>
                </a:cubicBezTo>
                <a:cubicBezTo>
                  <a:pt x="1572902" y="209867"/>
                  <a:pt x="1624228" y="259665"/>
                  <a:pt x="1648381" y="373491"/>
                </a:cubicBezTo>
                <a:cubicBezTo>
                  <a:pt x="1554788" y="327250"/>
                  <a:pt x="1461194" y="384162"/>
                  <a:pt x="1370620" y="352148"/>
                </a:cubicBezTo>
                <a:cubicBezTo>
                  <a:pt x="1346468" y="345034"/>
                  <a:pt x="1310237" y="355706"/>
                  <a:pt x="1322314" y="394834"/>
                </a:cubicBezTo>
                <a:cubicBezTo>
                  <a:pt x="1334390" y="430405"/>
                  <a:pt x="1373640" y="458860"/>
                  <a:pt x="1304199" y="451747"/>
                </a:cubicBezTo>
                <a:cubicBezTo>
                  <a:pt x="1252873" y="448189"/>
                  <a:pt x="1237778" y="405504"/>
                  <a:pt x="1222682" y="359262"/>
                </a:cubicBezTo>
                <a:cubicBezTo>
                  <a:pt x="1210606" y="334364"/>
                  <a:pt x="1177395" y="320135"/>
                  <a:pt x="1153242" y="334364"/>
                </a:cubicBezTo>
                <a:cubicBezTo>
                  <a:pt x="1123051" y="348592"/>
                  <a:pt x="1132108" y="387720"/>
                  <a:pt x="1132108" y="416176"/>
                </a:cubicBezTo>
                <a:cubicBezTo>
                  <a:pt x="1129088" y="469532"/>
                  <a:pt x="1153242" y="494431"/>
                  <a:pt x="1195509" y="505101"/>
                </a:cubicBezTo>
                <a:cubicBezTo>
                  <a:pt x="1246836" y="519330"/>
                  <a:pt x="1298160" y="537116"/>
                  <a:pt x="1364582" y="558458"/>
                </a:cubicBezTo>
                <a:cubicBezTo>
                  <a:pt x="1292122" y="594028"/>
                  <a:pt x="1237778" y="586915"/>
                  <a:pt x="1183434" y="558458"/>
                </a:cubicBezTo>
                <a:cubicBezTo>
                  <a:pt x="1117012" y="526444"/>
                  <a:pt x="1029458" y="483759"/>
                  <a:pt x="975114" y="522887"/>
                </a:cubicBezTo>
                <a:cubicBezTo>
                  <a:pt x="893597" y="579800"/>
                  <a:pt x="827176" y="544229"/>
                  <a:pt x="754716" y="533558"/>
                </a:cubicBezTo>
                <a:cubicBezTo>
                  <a:pt x="603758" y="512216"/>
                  <a:pt x="697352" y="480203"/>
                  <a:pt x="546395" y="462417"/>
                </a:cubicBezTo>
                <a:cubicBezTo>
                  <a:pt x="486012" y="455303"/>
                  <a:pt x="422610" y="426847"/>
                  <a:pt x="335056" y="465975"/>
                </a:cubicBezTo>
                <a:cubicBezTo>
                  <a:pt x="730563" y="672284"/>
                  <a:pt x="917750" y="658055"/>
                  <a:pt x="1270988" y="910606"/>
                </a:cubicBezTo>
                <a:cubicBezTo>
                  <a:pt x="1255893" y="935506"/>
                  <a:pt x="1240798" y="924835"/>
                  <a:pt x="1225701" y="921277"/>
                </a:cubicBezTo>
                <a:cubicBezTo>
                  <a:pt x="1201548" y="917720"/>
                  <a:pt x="1171356" y="903491"/>
                  <a:pt x="1165318" y="949734"/>
                </a:cubicBezTo>
                <a:cubicBezTo>
                  <a:pt x="1162298" y="985305"/>
                  <a:pt x="1180415" y="1003089"/>
                  <a:pt x="1210606" y="1006647"/>
                </a:cubicBezTo>
                <a:cubicBezTo>
                  <a:pt x="1298160" y="1020875"/>
                  <a:pt x="1376658" y="1070674"/>
                  <a:pt x="1455156" y="1113358"/>
                </a:cubicBezTo>
                <a:cubicBezTo>
                  <a:pt x="1491385" y="1131144"/>
                  <a:pt x="1530634" y="1156043"/>
                  <a:pt x="1515538" y="1220069"/>
                </a:cubicBezTo>
                <a:cubicBezTo>
                  <a:pt x="1485348" y="1237855"/>
                  <a:pt x="1464213" y="1212955"/>
                  <a:pt x="1440060" y="1209399"/>
                </a:cubicBezTo>
                <a:cubicBezTo>
                  <a:pt x="1415907" y="1205842"/>
                  <a:pt x="1358543" y="1220069"/>
                  <a:pt x="1373640" y="1230741"/>
                </a:cubicBezTo>
                <a:cubicBezTo>
                  <a:pt x="1443080" y="1269868"/>
                  <a:pt x="1316276" y="1365909"/>
                  <a:pt x="1400810" y="1365909"/>
                </a:cubicBezTo>
                <a:cubicBezTo>
                  <a:pt x="1539691" y="1365909"/>
                  <a:pt x="1615170" y="1536647"/>
                  <a:pt x="1748012" y="1540204"/>
                </a:cubicBezTo>
                <a:cubicBezTo>
                  <a:pt x="1769146" y="1540204"/>
                  <a:pt x="1778203" y="1572219"/>
                  <a:pt x="1778203" y="1597117"/>
                </a:cubicBezTo>
                <a:cubicBezTo>
                  <a:pt x="1778203" y="1629132"/>
                  <a:pt x="1757070" y="1632688"/>
                  <a:pt x="1735936" y="1636245"/>
                </a:cubicBezTo>
                <a:cubicBezTo>
                  <a:pt x="1702725" y="1639802"/>
                  <a:pt x="1666496" y="1597117"/>
                  <a:pt x="1624228" y="1657587"/>
                </a:cubicBezTo>
                <a:cubicBezTo>
                  <a:pt x="1702725" y="1693158"/>
                  <a:pt x="1784242" y="1728729"/>
                  <a:pt x="1781223" y="1849668"/>
                </a:cubicBezTo>
                <a:cubicBezTo>
                  <a:pt x="1781223" y="1881683"/>
                  <a:pt x="1814434" y="1895910"/>
                  <a:pt x="1838587" y="1903025"/>
                </a:cubicBezTo>
                <a:cubicBezTo>
                  <a:pt x="1880854" y="1917252"/>
                  <a:pt x="1914065" y="1938595"/>
                  <a:pt x="1938218" y="1984836"/>
                </a:cubicBezTo>
                <a:cubicBezTo>
                  <a:pt x="1938218" y="1995507"/>
                  <a:pt x="1938218" y="2002622"/>
                  <a:pt x="1938218" y="2013292"/>
                </a:cubicBezTo>
                <a:cubicBezTo>
                  <a:pt x="1932180" y="2123562"/>
                  <a:pt x="1871798" y="2120004"/>
                  <a:pt x="1805376" y="2102219"/>
                </a:cubicBezTo>
                <a:cubicBezTo>
                  <a:pt x="1726878" y="2080877"/>
                  <a:pt x="1648381" y="2038192"/>
                  <a:pt x="1563844" y="2077320"/>
                </a:cubicBezTo>
                <a:cubicBezTo>
                  <a:pt x="1681592" y="2130676"/>
                  <a:pt x="1811414" y="2134233"/>
                  <a:pt x="1920104" y="2208931"/>
                </a:cubicBezTo>
                <a:cubicBezTo>
                  <a:pt x="1515538" y="2223159"/>
                  <a:pt x="1159280" y="1984836"/>
                  <a:pt x="766792" y="1892353"/>
                </a:cubicBezTo>
                <a:cubicBezTo>
                  <a:pt x="778869" y="1952823"/>
                  <a:pt x="812080" y="1967051"/>
                  <a:pt x="839252" y="1974165"/>
                </a:cubicBezTo>
                <a:cubicBezTo>
                  <a:pt x="984170" y="2020407"/>
                  <a:pt x="1110974" y="2112891"/>
                  <a:pt x="1243816" y="2191146"/>
                </a:cubicBezTo>
                <a:cubicBezTo>
                  <a:pt x="1298160" y="2223159"/>
                  <a:pt x="1337410" y="2258731"/>
                  <a:pt x="1358543" y="2326314"/>
                </a:cubicBezTo>
                <a:cubicBezTo>
                  <a:pt x="1376658" y="2390340"/>
                  <a:pt x="1412888" y="2418796"/>
                  <a:pt x="1479310" y="2401012"/>
                </a:cubicBezTo>
                <a:cubicBezTo>
                  <a:pt x="1533654" y="2386784"/>
                  <a:pt x="1591018" y="2393898"/>
                  <a:pt x="1648381" y="2401012"/>
                </a:cubicBezTo>
                <a:cubicBezTo>
                  <a:pt x="1711782" y="2408126"/>
                  <a:pt x="1784242" y="2479267"/>
                  <a:pt x="1769146" y="2518395"/>
                </a:cubicBezTo>
                <a:cubicBezTo>
                  <a:pt x="1738956" y="2582422"/>
                  <a:pt x="1687630" y="2550408"/>
                  <a:pt x="1645361" y="2543294"/>
                </a:cubicBezTo>
                <a:cubicBezTo>
                  <a:pt x="1594036" y="2536181"/>
                  <a:pt x="1500444" y="2518395"/>
                  <a:pt x="1500444" y="2525509"/>
                </a:cubicBezTo>
                <a:cubicBezTo>
                  <a:pt x="1467232" y="2685576"/>
                  <a:pt x="1391754" y="2564636"/>
                  <a:pt x="1337410" y="2564636"/>
                </a:cubicBezTo>
                <a:cubicBezTo>
                  <a:pt x="1286084" y="2564636"/>
                  <a:pt x="1234759" y="2546851"/>
                  <a:pt x="1186452" y="2532623"/>
                </a:cubicBezTo>
                <a:cubicBezTo>
                  <a:pt x="1123051" y="2514837"/>
                  <a:pt x="1065688" y="2546851"/>
                  <a:pt x="1005304" y="2553965"/>
                </a:cubicBezTo>
                <a:cubicBezTo>
                  <a:pt x="950960" y="2561080"/>
                  <a:pt x="981150" y="2653563"/>
                  <a:pt x="947940" y="2692689"/>
                </a:cubicBezTo>
                <a:cubicBezTo>
                  <a:pt x="941903" y="2703362"/>
                  <a:pt x="935864" y="2703362"/>
                  <a:pt x="929826" y="2703362"/>
                </a:cubicBezTo>
                <a:cubicBezTo>
                  <a:pt x="911711" y="2980812"/>
                  <a:pt x="594701" y="2913227"/>
                  <a:pt x="594701" y="2923898"/>
                </a:cubicBezTo>
                <a:cubicBezTo>
                  <a:pt x="567529" y="2941684"/>
                  <a:pt x="534318" y="2899000"/>
                  <a:pt x="501108" y="2941684"/>
                </a:cubicBezTo>
                <a:cubicBezTo>
                  <a:pt x="643007" y="3137322"/>
                  <a:pt x="860386" y="3183563"/>
                  <a:pt x="1053610" y="3329402"/>
                </a:cubicBezTo>
                <a:cubicBezTo>
                  <a:pt x="893597" y="3379202"/>
                  <a:pt x="800002" y="3208463"/>
                  <a:pt x="682256" y="3229805"/>
                </a:cubicBezTo>
                <a:cubicBezTo>
                  <a:pt x="624893" y="3283162"/>
                  <a:pt x="796984" y="3368530"/>
                  <a:pt x="630932" y="3393429"/>
                </a:cubicBezTo>
                <a:cubicBezTo>
                  <a:pt x="703390" y="3439672"/>
                  <a:pt x="754716" y="3485914"/>
                  <a:pt x="806041" y="3539269"/>
                </a:cubicBezTo>
                <a:cubicBezTo>
                  <a:pt x="893597" y="3635309"/>
                  <a:pt x="911711" y="3699337"/>
                  <a:pt x="869444" y="3827390"/>
                </a:cubicBezTo>
                <a:cubicBezTo>
                  <a:pt x="842270" y="3912759"/>
                  <a:pt x="803022" y="3991015"/>
                  <a:pt x="839252" y="4090612"/>
                </a:cubicBezTo>
                <a:cubicBezTo>
                  <a:pt x="863405" y="4158196"/>
                  <a:pt x="854347" y="4204438"/>
                  <a:pt x="763774" y="4172424"/>
                </a:cubicBezTo>
                <a:cubicBezTo>
                  <a:pt x="667160" y="4140411"/>
                  <a:pt x="630932" y="4200882"/>
                  <a:pt x="655085" y="4321821"/>
                </a:cubicBezTo>
                <a:cubicBezTo>
                  <a:pt x="670179" y="4400076"/>
                  <a:pt x="655085" y="4424975"/>
                  <a:pt x="588662" y="4414305"/>
                </a:cubicBezTo>
                <a:cubicBezTo>
                  <a:pt x="516204" y="4403633"/>
                  <a:pt x="446764" y="4353835"/>
                  <a:pt x="356189" y="4378734"/>
                </a:cubicBezTo>
                <a:cubicBezTo>
                  <a:pt x="428648" y="4521016"/>
                  <a:pt x="582626" y="4478331"/>
                  <a:pt x="667160" y="4613499"/>
                </a:cubicBezTo>
                <a:cubicBezTo>
                  <a:pt x="567529" y="4613499"/>
                  <a:pt x="489031" y="4613499"/>
                  <a:pt x="416573" y="4585042"/>
                </a:cubicBezTo>
                <a:cubicBezTo>
                  <a:pt x="386381" y="4574373"/>
                  <a:pt x="353170" y="4560144"/>
                  <a:pt x="335056" y="4602828"/>
                </a:cubicBezTo>
                <a:cubicBezTo>
                  <a:pt x="313920" y="4652628"/>
                  <a:pt x="356189" y="4670412"/>
                  <a:pt x="380342" y="4677526"/>
                </a:cubicBezTo>
                <a:cubicBezTo>
                  <a:pt x="449784" y="4702425"/>
                  <a:pt x="504126" y="4759339"/>
                  <a:pt x="564510" y="4805580"/>
                </a:cubicBezTo>
                <a:cubicBezTo>
                  <a:pt x="694332" y="4905177"/>
                  <a:pt x="836233" y="4990547"/>
                  <a:pt x="944922" y="5154171"/>
                </a:cubicBezTo>
                <a:cubicBezTo>
                  <a:pt x="809060" y="5111487"/>
                  <a:pt x="706410" y="5011889"/>
                  <a:pt x="576586" y="4994104"/>
                </a:cubicBezTo>
                <a:cubicBezTo>
                  <a:pt x="688296" y="5143500"/>
                  <a:pt x="830194" y="5243097"/>
                  <a:pt x="963036" y="5353367"/>
                </a:cubicBezTo>
                <a:cubicBezTo>
                  <a:pt x="1002286" y="5385379"/>
                  <a:pt x="1041534" y="5406721"/>
                  <a:pt x="1047572" y="5474306"/>
                </a:cubicBezTo>
                <a:cubicBezTo>
                  <a:pt x="1065688" y="5605917"/>
                  <a:pt x="1113992" y="5712629"/>
                  <a:pt x="1222682" y="5769542"/>
                </a:cubicBezTo>
                <a:cubicBezTo>
                  <a:pt x="1222682" y="5769542"/>
                  <a:pt x="1216644" y="5790884"/>
                  <a:pt x="1213626" y="5801555"/>
                </a:cubicBezTo>
                <a:cubicBezTo>
                  <a:pt x="1147203" y="5805112"/>
                  <a:pt x="1095878" y="5726858"/>
                  <a:pt x="1014361" y="5755314"/>
                </a:cubicBezTo>
                <a:cubicBezTo>
                  <a:pt x="1095878" y="5862025"/>
                  <a:pt x="1162298" y="5954508"/>
                  <a:pt x="1274008" y="6004307"/>
                </a:cubicBezTo>
                <a:cubicBezTo>
                  <a:pt x="1364582" y="6043434"/>
                  <a:pt x="1476290" y="6068335"/>
                  <a:pt x="1542711" y="6196388"/>
                </a:cubicBezTo>
                <a:cubicBezTo>
                  <a:pt x="1467232" y="6221287"/>
                  <a:pt x="1409868" y="6189274"/>
                  <a:pt x="1352504" y="6167932"/>
                </a:cubicBezTo>
                <a:cubicBezTo>
                  <a:pt x="1264950" y="6132361"/>
                  <a:pt x="1177395" y="6093234"/>
                  <a:pt x="1089840" y="6057663"/>
                </a:cubicBezTo>
                <a:cubicBezTo>
                  <a:pt x="1056628" y="6043434"/>
                  <a:pt x="1020400" y="6036320"/>
                  <a:pt x="999266" y="6100347"/>
                </a:cubicBezTo>
                <a:cubicBezTo>
                  <a:pt x="1110974" y="6114575"/>
                  <a:pt x="1177395" y="6199945"/>
                  <a:pt x="1246836" y="6281757"/>
                </a:cubicBezTo>
                <a:cubicBezTo>
                  <a:pt x="1286084" y="6327999"/>
                  <a:pt x="1319295" y="6388469"/>
                  <a:pt x="1388735" y="6367127"/>
                </a:cubicBezTo>
                <a:cubicBezTo>
                  <a:pt x="1424964" y="6356456"/>
                  <a:pt x="1449118" y="6388469"/>
                  <a:pt x="1446099" y="6431153"/>
                </a:cubicBezTo>
                <a:cubicBezTo>
                  <a:pt x="1431002" y="6580550"/>
                  <a:pt x="1518558" y="6630349"/>
                  <a:pt x="1609132" y="6658805"/>
                </a:cubicBezTo>
                <a:cubicBezTo>
                  <a:pt x="1741974" y="6701489"/>
                  <a:pt x="1859720" y="6786859"/>
                  <a:pt x="1983504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CAB751-6848-63C3-7ABE-2946BA1AD3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6715" y="404635"/>
            <a:ext cx="7208594" cy="60268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CFB2CEC-5815-6E5F-4B1C-96C3AEC9C18D}"/>
              </a:ext>
            </a:extLst>
          </p:cNvPr>
          <p:cNvSpPr txBox="1"/>
          <p:nvPr/>
        </p:nvSpPr>
        <p:spPr>
          <a:xfrm>
            <a:off x="601789" y="579722"/>
            <a:ext cx="36082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dirty="0">
                <a:solidFill>
                  <a:schemeClr val="accent1">
                    <a:lumMod val="50000"/>
                  </a:schemeClr>
                </a:solidFill>
                <a:latin typeface="Congenial SemiBold" panose="02000503040000020004" pitchFamily="2" charset="0"/>
              </a:rPr>
              <a:t>Where was the Epicenter?</a:t>
            </a: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CBE64C8A-47EE-6FF4-7C3D-AC4918EB65DB}"/>
              </a:ext>
            </a:extLst>
          </p:cNvPr>
          <p:cNvSpPr/>
          <p:nvPr/>
        </p:nvSpPr>
        <p:spPr>
          <a:xfrm>
            <a:off x="7817840" y="2428019"/>
            <a:ext cx="184597" cy="185960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CF679ECF-BC2C-FE4A-A46D-16524B5550E8}"/>
              </a:ext>
            </a:extLst>
          </p:cNvPr>
          <p:cNvSpPr/>
          <p:nvPr/>
        </p:nvSpPr>
        <p:spPr>
          <a:xfrm>
            <a:off x="8371309" y="3195406"/>
            <a:ext cx="184597" cy="185960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98DA05B5-1A9E-1BD9-CF65-E076E569292A}"/>
              </a:ext>
            </a:extLst>
          </p:cNvPr>
          <p:cNvSpPr/>
          <p:nvPr/>
        </p:nvSpPr>
        <p:spPr>
          <a:xfrm>
            <a:off x="8080247" y="3381366"/>
            <a:ext cx="184597" cy="185960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CAD650CB-724B-0ABB-8291-DD20177FF83F}"/>
              </a:ext>
            </a:extLst>
          </p:cNvPr>
          <p:cNvSpPr/>
          <p:nvPr/>
        </p:nvSpPr>
        <p:spPr>
          <a:xfrm>
            <a:off x="9052073" y="4288353"/>
            <a:ext cx="184597" cy="185960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98FFA4A2-C945-84E2-7D7D-C83637731573}"/>
              </a:ext>
            </a:extLst>
          </p:cNvPr>
          <p:cNvSpPr/>
          <p:nvPr/>
        </p:nvSpPr>
        <p:spPr>
          <a:xfrm>
            <a:off x="6292166" y="2485417"/>
            <a:ext cx="386080" cy="38608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34331F0-14EF-38CC-5733-3373B98ADD75}"/>
              </a:ext>
            </a:extLst>
          </p:cNvPr>
          <p:cNvSpPr txBox="1"/>
          <p:nvPr/>
        </p:nvSpPr>
        <p:spPr>
          <a:xfrm>
            <a:off x="601789" y="2520999"/>
            <a:ext cx="3694561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200" b="1" dirty="0"/>
              <a:t>North of Tofino, BC</a:t>
            </a:r>
          </a:p>
          <a:p>
            <a:pPr algn="ctr"/>
            <a:endParaRPr lang="en-CA" sz="2400" b="1" dirty="0"/>
          </a:p>
          <a:p>
            <a:pPr algn="ctr"/>
            <a:r>
              <a:rPr lang="en-CA" sz="4400" b="1" dirty="0"/>
              <a:t>M 4.8</a:t>
            </a:r>
          </a:p>
          <a:p>
            <a:pPr algn="ctr"/>
            <a:endParaRPr lang="en-CA" sz="2400" b="1" dirty="0"/>
          </a:p>
          <a:p>
            <a:pPr algn="ctr"/>
            <a:r>
              <a:rPr lang="en-CA" sz="3200" b="1" dirty="0"/>
              <a:t>November 25, 2022</a:t>
            </a:r>
          </a:p>
          <a:p>
            <a:pPr algn="ctr"/>
            <a:endParaRPr lang="en-CA" sz="2000" b="1" dirty="0"/>
          </a:p>
          <a:p>
            <a:pPr algn="ctr"/>
            <a:r>
              <a:rPr lang="en-CA" sz="3200" b="1" dirty="0"/>
              <a:t>7:50 PM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2F56C64-ED22-0BF1-97A0-3A89AE18F2B7}"/>
              </a:ext>
            </a:extLst>
          </p:cNvPr>
          <p:cNvSpPr txBox="1"/>
          <p:nvPr/>
        </p:nvSpPr>
        <p:spPr>
          <a:xfrm>
            <a:off x="7960144" y="2364002"/>
            <a:ext cx="1865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1"/>
                </a:solidFill>
              </a:rPr>
              <a:t>Nanaimo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686BAA2-A24F-DF12-2D09-0AFFD8BE9679}"/>
              </a:ext>
            </a:extLst>
          </p:cNvPr>
          <p:cNvSpPr txBox="1"/>
          <p:nvPr/>
        </p:nvSpPr>
        <p:spPr>
          <a:xfrm>
            <a:off x="8463607" y="3103720"/>
            <a:ext cx="1865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1"/>
                </a:solidFill>
              </a:rPr>
              <a:t>North Saanich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6DBFA17-4DEF-0943-2C05-E4E85566F02C}"/>
              </a:ext>
            </a:extLst>
          </p:cNvPr>
          <p:cNvSpPr txBox="1"/>
          <p:nvPr/>
        </p:nvSpPr>
        <p:spPr>
          <a:xfrm>
            <a:off x="8166937" y="3409954"/>
            <a:ext cx="1865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1"/>
                </a:solidFill>
              </a:rPr>
              <a:t>Sooke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E3FE7BA-17CC-979C-CF1F-1074D59EDDE3}"/>
              </a:ext>
            </a:extLst>
          </p:cNvPr>
          <p:cNvSpPr txBox="1"/>
          <p:nvPr/>
        </p:nvSpPr>
        <p:spPr>
          <a:xfrm>
            <a:off x="9180695" y="4198381"/>
            <a:ext cx="1865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1"/>
                </a:solidFill>
              </a:rPr>
              <a:t>Seattle</a:t>
            </a:r>
          </a:p>
        </p:txBody>
      </p:sp>
    </p:spTree>
    <p:extLst>
      <p:ext uri="{BB962C8B-B14F-4D97-AF65-F5344CB8AC3E}">
        <p14:creationId xmlns:p14="http://schemas.microsoft.com/office/powerpoint/2010/main" val="338886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63CEBA-AC0A-6D31-61D3-C22D62F18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07639"/>
            <a:ext cx="10515600" cy="1325563"/>
          </a:xfrm>
        </p:spPr>
        <p:txBody>
          <a:bodyPr/>
          <a:lstStyle/>
          <a:p>
            <a:pPr algn="ctr"/>
            <a:r>
              <a:rPr lang="en-CA" b="1" dirty="0" err="1"/>
              <a:t>ShakeNet</a:t>
            </a:r>
            <a:endParaRPr lang="en-CA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F93B5B-4DE9-32D0-FEC6-B0CAC90E83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15396"/>
            <a:ext cx="10515600" cy="449224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CA" sz="3600" dirty="0"/>
              <a:t>It takes multiple seismographs to form a complete picture of a single earthquake!</a:t>
            </a:r>
          </a:p>
          <a:p>
            <a:pPr marL="0" indent="0">
              <a:buNone/>
            </a:pPr>
            <a:endParaRPr lang="en-CA" sz="1700" dirty="0"/>
          </a:p>
          <a:p>
            <a:pPr marL="0" indent="0">
              <a:buNone/>
            </a:pPr>
            <a:r>
              <a:rPr lang="en-CA" sz="3600" b="1" dirty="0"/>
              <a:t>MANY</a:t>
            </a:r>
            <a:r>
              <a:rPr lang="en-CA" sz="3600" dirty="0"/>
              <a:t> Raspberry Shakes around the world monitoring ground motion and recording earthquakes (as well as more permanent monitoring stations)</a:t>
            </a:r>
          </a:p>
          <a:p>
            <a:pPr marL="0" indent="0">
              <a:buNone/>
            </a:pPr>
            <a:endParaRPr lang="en-CA" sz="3600" dirty="0"/>
          </a:p>
          <a:p>
            <a:pPr marL="0" indent="0">
              <a:buNone/>
            </a:pPr>
            <a:r>
              <a:rPr lang="en-CA" sz="3600" dirty="0"/>
              <a:t>They are all connected together through the Raspberry Shake Network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F34A97-0641-2B57-888E-B3F1ACB712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3416" y="5675120"/>
            <a:ext cx="97155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001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49D0F22-4F50-AC63-5C9C-BBD6920868E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5000"/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858065"/>
            <a:ext cx="12192000" cy="7078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4829F4-B308-CC13-168D-CAC740F06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CA" sz="5400" b="1" dirty="0"/>
              <a:t>Seismic Skills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4D2C18-66FF-78DC-2211-47E3E24BD8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711" y="1400537"/>
            <a:ext cx="11030674" cy="518545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3000" dirty="0"/>
              <a:t>Can you remember these terms and ideas from the last lesson?</a:t>
            </a:r>
          </a:p>
          <a:p>
            <a:pPr marL="0" indent="0">
              <a:buNone/>
            </a:pPr>
            <a:endParaRPr lang="en-CA" sz="1600" dirty="0"/>
          </a:p>
          <a:p>
            <a:pPr marL="0" indent="0">
              <a:buNone/>
            </a:pPr>
            <a:endParaRPr lang="en-CA" sz="1600" dirty="0"/>
          </a:p>
          <a:p>
            <a:pPr marL="0" indent="0">
              <a:buNone/>
            </a:pPr>
            <a:endParaRPr lang="en-CA" sz="1600" dirty="0"/>
          </a:p>
          <a:p>
            <a:pPr marL="514350" indent="-514350">
              <a:buFont typeface="+mj-lt"/>
              <a:buAutoNum type="arabicPeriod"/>
            </a:pPr>
            <a:r>
              <a:rPr lang="en-CA" sz="3600" dirty="0"/>
              <a:t>Raspberry Shake is a</a:t>
            </a:r>
          </a:p>
          <a:p>
            <a:pPr marL="514350" indent="-514350">
              <a:buFont typeface="+mj-lt"/>
              <a:buAutoNum type="arabicPeriod"/>
            </a:pPr>
            <a:endParaRPr lang="en-CA" sz="3600" dirty="0"/>
          </a:p>
          <a:p>
            <a:pPr marL="514350" indent="-514350">
              <a:buFont typeface="+mj-lt"/>
              <a:buAutoNum type="arabicPeriod"/>
            </a:pPr>
            <a:r>
              <a:rPr lang="en-CA" sz="3600" dirty="0"/>
              <a:t>A seismograph records ground motion waves called…</a:t>
            </a:r>
          </a:p>
          <a:p>
            <a:pPr marL="514350" indent="-514350">
              <a:buFont typeface="+mj-lt"/>
              <a:buAutoNum type="arabicPeriod"/>
            </a:pPr>
            <a:endParaRPr lang="en-CA" sz="3600" dirty="0"/>
          </a:p>
          <a:p>
            <a:pPr marL="514350" indent="-514350">
              <a:buFont typeface="+mj-lt"/>
              <a:buAutoNum type="arabicPeriod"/>
            </a:pPr>
            <a:r>
              <a:rPr lang="en-CA" sz="3600" dirty="0"/>
              <a:t>A seismograph creates readings called a</a:t>
            </a:r>
          </a:p>
          <a:p>
            <a:pPr marL="0" indent="0">
              <a:buNone/>
            </a:pPr>
            <a:endParaRPr lang="en-CA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4992E2-EF89-A27E-CC66-01A5832EEA0D}"/>
              </a:ext>
            </a:extLst>
          </p:cNvPr>
          <p:cNvSpPr txBox="1"/>
          <p:nvPr/>
        </p:nvSpPr>
        <p:spPr>
          <a:xfrm>
            <a:off x="4972289" y="2846404"/>
            <a:ext cx="54979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b="1" u="sng" dirty="0">
                <a:solidFill>
                  <a:schemeClr val="accent1">
                    <a:lumMod val="50000"/>
                  </a:schemeClr>
                </a:solidFill>
              </a:rPr>
              <a:t>Seismograph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B70662-8913-B186-BD46-A68F6094C172}"/>
              </a:ext>
            </a:extLst>
          </p:cNvPr>
          <p:cNvSpPr txBox="1"/>
          <p:nvPr/>
        </p:nvSpPr>
        <p:spPr>
          <a:xfrm>
            <a:off x="4389698" y="4667591"/>
            <a:ext cx="3412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b="1" u="sng" dirty="0">
                <a:solidFill>
                  <a:schemeClr val="accent1">
                    <a:lumMod val="50000"/>
                  </a:schemeClr>
                </a:solidFill>
              </a:rPr>
              <a:t>Seismic Waves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19638A-B056-8F0A-D80B-958B0848737E}"/>
              </a:ext>
            </a:extLst>
          </p:cNvPr>
          <p:cNvSpPr txBox="1"/>
          <p:nvPr/>
        </p:nvSpPr>
        <p:spPr>
          <a:xfrm>
            <a:off x="8628926" y="5375477"/>
            <a:ext cx="30653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b="1" u="sng" dirty="0">
                <a:solidFill>
                  <a:schemeClr val="accent1">
                    <a:lumMod val="50000"/>
                  </a:schemeClr>
                </a:solidFill>
              </a:rPr>
              <a:t>Seismogram</a:t>
            </a:r>
          </a:p>
        </p:txBody>
      </p:sp>
    </p:spTree>
    <p:extLst>
      <p:ext uri="{BB962C8B-B14F-4D97-AF65-F5344CB8AC3E}">
        <p14:creationId xmlns:p14="http://schemas.microsoft.com/office/powerpoint/2010/main" val="26467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A2ADD-4F23-47ED-DE7A-97985EFD6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940" y="681038"/>
            <a:ext cx="10866120" cy="1325563"/>
          </a:xfrm>
        </p:spPr>
        <p:txBody>
          <a:bodyPr/>
          <a:lstStyle/>
          <a:p>
            <a:r>
              <a:rPr lang="en-CA" b="1" u="sng" dirty="0"/>
              <a:t>Practice:  Explore the Raspberry Shake Network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95CFA3-6F8A-9AF9-048E-D45E88282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626" y="2291526"/>
            <a:ext cx="10204048" cy="288235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CA" sz="3600" dirty="0"/>
              <a:t>Pick up a Raspberry Shake scavenger hunt worksheet from your teacher.</a:t>
            </a:r>
          </a:p>
          <a:p>
            <a:pPr marL="0" indent="0">
              <a:buNone/>
            </a:pPr>
            <a:endParaRPr lang="en-CA" sz="3600" dirty="0"/>
          </a:p>
          <a:p>
            <a:pPr marL="0" indent="0">
              <a:buNone/>
            </a:pPr>
            <a:r>
              <a:rPr lang="en-CA" sz="3600" dirty="0"/>
              <a:t>Go to…..  </a:t>
            </a:r>
          </a:p>
          <a:p>
            <a:pPr marL="0" indent="0">
              <a:buNone/>
            </a:pPr>
            <a:r>
              <a:rPr lang="en-CA" sz="3600" dirty="0"/>
              <a:t>		</a:t>
            </a:r>
            <a:r>
              <a:rPr lang="en-CA" sz="4400" b="1" dirty="0">
                <a:hlinkClick r:id="rId3"/>
              </a:rPr>
              <a:t>stationview.raspberryshake.org</a:t>
            </a:r>
            <a:endParaRPr lang="en-CA" sz="4400" b="1" dirty="0"/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5" name="Picture 2" descr="SchoolShake">
            <a:extLst>
              <a:ext uri="{FF2B5EF4-FFF2-40B4-BE49-F238E27FC236}">
                <a16:creationId xmlns:a16="http://schemas.microsoft.com/office/drawing/2014/main" id="{F93F021D-2047-6496-1242-EF03B0A974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237" y="5586412"/>
            <a:ext cx="2028825" cy="118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2581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2DBDCD-638A-C13D-6537-D7C0FD84FD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5652"/>
            <a:ext cx="10515600" cy="468722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CA" sz="3600" dirty="0"/>
              <a:t>A scientist who studies seismic events is known as a</a:t>
            </a:r>
          </a:p>
          <a:p>
            <a:pPr marL="514350" indent="-514350">
              <a:buFont typeface="+mj-lt"/>
              <a:buAutoNum type="arabicPeriod"/>
            </a:pPr>
            <a:endParaRPr lang="en-CA" sz="3600" dirty="0"/>
          </a:p>
          <a:p>
            <a:pPr marL="514350" indent="-514350">
              <a:buFont typeface="+mj-lt"/>
              <a:buAutoNum type="arabicPeriod"/>
            </a:pPr>
            <a:r>
              <a:rPr lang="en-CA" sz="3600" dirty="0"/>
              <a:t>We can create a large wave on the seismogram by</a:t>
            </a:r>
            <a:endParaRPr lang="en-CA" sz="2800" dirty="0"/>
          </a:p>
          <a:p>
            <a:pPr marL="514350" indent="-514350">
              <a:buFont typeface="+mj-lt"/>
              <a:buAutoNum type="arabicPeriod"/>
            </a:pPr>
            <a:endParaRPr lang="en-CA" sz="3600" dirty="0"/>
          </a:p>
          <a:p>
            <a:pPr marL="514350" indent="-514350">
              <a:buFont typeface="+mj-lt"/>
              <a:buAutoNum type="arabicPeriod"/>
            </a:pPr>
            <a:endParaRPr lang="en-CA" sz="3600" dirty="0"/>
          </a:p>
          <a:p>
            <a:pPr marL="514350" indent="-514350">
              <a:buFont typeface="+mj-lt"/>
              <a:buAutoNum type="arabicPeriod"/>
            </a:pPr>
            <a:endParaRPr lang="en-CA" sz="3600" dirty="0"/>
          </a:p>
          <a:p>
            <a:pPr marL="514350" indent="-514350">
              <a:buFont typeface="+mj-lt"/>
              <a:buAutoNum type="arabicPeriod"/>
            </a:pPr>
            <a:r>
              <a:rPr lang="en-CA" sz="3600" dirty="0"/>
              <a:t>Seismologists study ground motion mainly caused by</a:t>
            </a:r>
          </a:p>
          <a:p>
            <a:pPr marL="514350" indent="-514350">
              <a:buFont typeface="+mj-lt"/>
              <a:buAutoNum type="arabicPeriod"/>
            </a:pPr>
            <a:endParaRPr lang="en-CA" sz="3600" dirty="0"/>
          </a:p>
          <a:p>
            <a:pPr marL="514350" indent="-514350">
              <a:buFont typeface="+mj-lt"/>
              <a:buAutoNum type="arabicPeriod"/>
            </a:pPr>
            <a:endParaRPr lang="en-CA" sz="3600" dirty="0"/>
          </a:p>
          <a:p>
            <a:pPr marL="514350" indent="-514350">
              <a:buFont typeface="+mj-lt"/>
              <a:buAutoNum type="arabicPeriod"/>
            </a:pPr>
            <a:endParaRPr lang="en-CA" sz="3600" dirty="0"/>
          </a:p>
          <a:p>
            <a:pPr marL="514350" indent="-514350">
              <a:buFont typeface="+mj-lt"/>
              <a:buAutoNum type="arabicPeriod"/>
            </a:pPr>
            <a:endParaRPr lang="en-CA" sz="3600" dirty="0"/>
          </a:p>
          <a:p>
            <a:pPr marL="514350" indent="-514350">
              <a:buFont typeface="+mj-lt"/>
              <a:buAutoNum type="arabicPeriod"/>
            </a:pPr>
            <a:endParaRPr lang="en-CA" sz="3600" dirty="0"/>
          </a:p>
          <a:p>
            <a:pPr marL="0" indent="0">
              <a:buNone/>
            </a:pPr>
            <a:endParaRPr lang="en-CA" sz="36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6C83F85-3763-59E3-E1A2-2C9043CDE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CA" sz="5400" b="1" dirty="0"/>
              <a:t>Seismic Skills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6880CB-3B21-9B0B-03F2-CAFF7E41339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5000"/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221458"/>
            <a:ext cx="12192000" cy="5841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4B5A3F5-BCD0-A358-C33D-D8A20973E3BC}"/>
              </a:ext>
            </a:extLst>
          </p:cNvPr>
          <p:cNvSpPr txBox="1"/>
          <p:nvPr/>
        </p:nvSpPr>
        <p:spPr>
          <a:xfrm>
            <a:off x="4652539" y="2186851"/>
            <a:ext cx="28869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b="1" u="sng" dirty="0">
                <a:solidFill>
                  <a:schemeClr val="accent1">
                    <a:lumMod val="50000"/>
                  </a:schemeClr>
                </a:solidFill>
              </a:rPr>
              <a:t>Seismologist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74046B-22C3-FE1D-140E-B2FAB9239B75}"/>
              </a:ext>
            </a:extLst>
          </p:cNvPr>
          <p:cNvSpPr txBox="1"/>
          <p:nvPr/>
        </p:nvSpPr>
        <p:spPr>
          <a:xfrm>
            <a:off x="1423687" y="3720900"/>
            <a:ext cx="38196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b="1" u="sng" dirty="0">
                <a:solidFill>
                  <a:schemeClr val="accent1">
                    <a:lumMod val="50000"/>
                  </a:schemeClr>
                </a:solidFill>
              </a:rPr>
              <a:t>Being close to the seismograph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EF32DA-1B53-3AE8-0A53-D53CAF5C36A2}"/>
              </a:ext>
            </a:extLst>
          </p:cNvPr>
          <p:cNvSpPr txBox="1"/>
          <p:nvPr/>
        </p:nvSpPr>
        <p:spPr>
          <a:xfrm>
            <a:off x="5340512" y="3802132"/>
            <a:ext cx="6438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b="1" dirty="0"/>
              <a:t>or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80C3B0-74AF-A2E5-411A-5913990AE273}"/>
              </a:ext>
            </a:extLst>
          </p:cNvPr>
          <p:cNvSpPr txBox="1"/>
          <p:nvPr/>
        </p:nvSpPr>
        <p:spPr>
          <a:xfrm>
            <a:off x="6354017" y="3823573"/>
            <a:ext cx="48965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b="1" u="sng" dirty="0">
                <a:solidFill>
                  <a:schemeClr val="accent1">
                    <a:lumMod val="50000"/>
                  </a:schemeClr>
                </a:solidFill>
              </a:rPr>
              <a:t>Hitting the ground harder (more energy)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5341FD5-9B5C-691B-90D8-8141F1B06DFB}"/>
              </a:ext>
            </a:extLst>
          </p:cNvPr>
          <p:cNvSpPr txBox="1"/>
          <p:nvPr/>
        </p:nvSpPr>
        <p:spPr>
          <a:xfrm>
            <a:off x="4344001" y="5951734"/>
            <a:ext cx="35039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b="1" u="sng" dirty="0">
                <a:solidFill>
                  <a:schemeClr val="accent1">
                    <a:lumMod val="50000"/>
                  </a:schemeClr>
                </a:solidFill>
              </a:rPr>
              <a:t>EARTHQUAKES</a:t>
            </a:r>
          </a:p>
        </p:txBody>
      </p:sp>
    </p:spTree>
    <p:extLst>
      <p:ext uri="{BB962C8B-B14F-4D97-AF65-F5344CB8AC3E}">
        <p14:creationId xmlns:p14="http://schemas.microsoft.com/office/powerpoint/2010/main" val="313911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DC14F-E071-B25D-5BC2-804E7BC12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8679" y="232012"/>
            <a:ext cx="3707331" cy="2916137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CA" sz="4000" dirty="0"/>
              <a:t>Why do you think it’s important to study earthquakes?</a:t>
            </a:r>
            <a:endParaRPr lang="en-US" sz="40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7B6A8DB-BD3F-26F8-06F4-0FF48346F8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384" r="2901" b="1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015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DBFAC08-0564-2A05-C20C-7893D740AA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96" r="-2" b="-2"/>
          <a:stretch/>
        </p:blipFill>
        <p:spPr>
          <a:xfrm>
            <a:off x="20" y="12042"/>
            <a:ext cx="7009876" cy="6857990"/>
          </a:xfrm>
          <a:custGeom>
            <a:avLst/>
            <a:gdLst/>
            <a:ahLst/>
            <a:cxnLst/>
            <a:rect l="l" t="t" r="r" b="b"/>
            <a:pathLst>
              <a:path w="7009896" h="6858000">
                <a:moveTo>
                  <a:pt x="0" y="0"/>
                </a:moveTo>
                <a:lnTo>
                  <a:pt x="7009896" y="0"/>
                </a:lnTo>
                <a:lnTo>
                  <a:pt x="7009896" y="1"/>
                </a:lnTo>
                <a:lnTo>
                  <a:pt x="6295211" y="1"/>
                </a:lnTo>
                <a:lnTo>
                  <a:pt x="6195255" y="380651"/>
                </a:lnTo>
                <a:cubicBezTo>
                  <a:pt x="5677600" y="2559611"/>
                  <a:pt x="5966601" y="4758249"/>
                  <a:pt x="6880029" y="6647018"/>
                </a:cubicBezTo>
                <a:lnTo>
                  <a:pt x="698828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F9F2A35-0D27-C980-F604-27507CA43254}"/>
              </a:ext>
            </a:extLst>
          </p:cNvPr>
          <p:cNvSpPr txBox="1"/>
          <p:nvPr/>
        </p:nvSpPr>
        <p:spPr>
          <a:xfrm>
            <a:off x="6801436" y="4101725"/>
            <a:ext cx="5074190" cy="2093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200" dirty="0"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4B38A9-6797-A044-D1F3-F2E027D08B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6471" y="639246"/>
            <a:ext cx="5779626" cy="346247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4000" b="1" dirty="0"/>
              <a:t>Tectonic plates</a:t>
            </a:r>
            <a:r>
              <a:rPr lang="en-US" sz="3200" dirty="0"/>
              <a:t> </a:t>
            </a:r>
            <a:r>
              <a:rPr lang="en-US" sz="3600" dirty="0"/>
              <a:t>are </a:t>
            </a:r>
            <a:r>
              <a:rPr lang="en-US" sz="3600" i="0" dirty="0">
                <a:solidFill>
                  <a:srgbClr val="202124"/>
                </a:solidFill>
                <a:effectLst/>
              </a:rPr>
              <a:t>gigantic pieces of the Earth's crust and uppermost mantle.  </a:t>
            </a:r>
          </a:p>
          <a:p>
            <a:pPr marL="0" indent="0">
              <a:buNone/>
            </a:pPr>
            <a:r>
              <a:rPr lang="en-US" sz="3200" i="0" dirty="0">
                <a:solidFill>
                  <a:srgbClr val="202124"/>
                </a:solidFill>
                <a:effectLst/>
              </a:rPr>
              <a:t>Also called the lithosphere.</a:t>
            </a:r>
          </a:p>
          <a:p>
            <a:pPr marL="0" indent="0">
              <a:buNone/>
            </a:pPr>
            <a:endParaRPr lang="en-US" sz="2000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en-US" sz="32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A13DE62-5063-756F-DBC6-8C574D11D2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0565" y="2935364"/>
            <a:ext cx="6363001" cy="3910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B850917-8FEA-8CB4-FCAC-4042170CBF9D}"/>
              </a:ext>
            </a:extLst>
          </p:cNvPr>
          <p:cNvSpPr txBox="1"/>
          <p:nvPr/>
        </p:nvSpPr>
        <p:spPr>
          <a:xfrm>
            <a:off x="9352736" y="6335923"/>
            <a:ext cx="253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i="1" dirty="0"/>
              <a:t>Image: USGS</a:t>
            </a:r>
          </a:p>
        </p:txBody>
      </p:sp>
    </p:spTree>
    <p:extLst>
      <p:ext uri="{BB962C8B-B14F-4D97-AF65-F5344CB8AC3E}">
        <p14:creationId xmlns:p14="http://schemas.microsoft.com/office/powerpoint/2010/main" val="3881413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13E70FF-D0AD-B0ED-2BC6-D89E2E974F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426" y="328737"/>
            <a:ext cx="4394239" cy="620052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D2E200A-6BBC-28FE-5ACC-C1E53A8F74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2674" y="180858"/>
            <a:ext cx="4371975" cy="62960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B05F41F-29D7-9228-DA78-5E90B52643F7}"/>
              </a:ext>
            </a:extLst>
          </p:cNvPr>
          <p:cNvSpPr txBox="1"/>
          <p:nvPr/>
        </p:nvSpPr>
        <p:spPr>
          <a:xfrm>
            <a:off x="5119177" y="948963"/>
            <a:ext cx="251940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400" dirty="0">
                <a:solidFill>
                  <a:schemeClr val="accent1">
                    <a:lumMod val="50000"/>
                  </a:schemeClr>
                </a:solidFill>
                <a:latin typeface="Congenial SemiBold" panose="02000503040000020004" pitchFamily="2" charset="0"/>
              </a:rPr>
              <a:t>Getting To Know  </a:t>
            </a:r>
            <a:r>
              <a:rPr lang="en-CA" sz="4400" dirty="0">
                <a:solidFill>
                  <a:schemeClr val="accent1">
                    <a:lumMod val="75000"/>
                  </a:schemeClr>
                </a:solidFill>
                <a:latin typeface="Congenial SemiBold" panose="02000503040000020004" pitchFamily="2" charset="0"/>
              </a:rPr>
              <a:t>Tectonic Plates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017366C2-EEE5-713D-03E3-F2A1EADBF805}"/>
              </a:ext>
            </a:extLst>
          </p:cNvPr>
          <p:cNvSpPr/>
          <p:nvPr/>
        </p:nvSpPr>
        <p:spPr>
          <a:xfrm>
            <a:off x="5319131" y="3795504"/>
            <a:ext cx="2083543" cy="5676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6B81C7-3CB5-C739-C27F-7EA839C68C78}"/>
              </a:ext>
            </a:extLst>
          </p:cNvPr>
          <p:cNvSpPr txBox="1"/>
          <p:nvPr/>
        </p:nvSpPr>
        <p:spPr>
          <a:xfrm>
            <a:off x="10201097" y="6307810"/>
            <a:ext cx="1865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/>
              <a:t>Image: NRCAN</a:t>
            </a:r>
          </a:p>
        </p:txBody>
      </p:sp>
    </p:spTree>
    <p:extLst>
      <p:ext uri="{BB962C8B-B14F-4D97-AF65-F5344CB8AC3E}">
        <p14:creationId xmlns:p14="http://schemas.microsoft.com/office/powerpoint/2010/main" val="1548175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567E05-893F-A0C3-DFAC-168240A28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255" y="1066001"/>
            <a:ext cx="7234176" cy="6048495"/>
          </a:xfrm>
        </p:spPr>
        <p:txBody>
          <a:bodyPr>
            <a:normAutofit/>
          </a:bodyPr>
          <a:lstStyle/>
          <a:p>
            <a:endParaRPr lang="en-CA" sz="3200" dirty="0"/>
          </a:p>
          <a:p>
            <a:pPr marL="0" indent="0">
              <a:buNone/>
            </a:pPr>
            <a:r>
              <a:rPr lang="en-CA" sz="3200" b="1" dirty="0"/>
              <a:t>DIVERGENT</a:t>
            </a:r>
            <a:r>
              <a:rPr lang="en-CA" sz="3200" dirty="0"/>
              <a:t> – moving apart</a:t>
            </a:r>
          </a:p>
          <a:p>
            <a:pPr marL="0" indent="0">
              <a:buNone/>
            </a:pPr>
            <a:endParaRPr lang="en-CA" sz="3200" dirty="0"/>
          </a:p>
          <a:p>
            <a:pPr marL="0" indent="0">
              <a:buNone/>
            </a:pPr>
            <a:endParaRPr lang="en-CA" sz="3200" dirty="0"/>
          </a:p>
          <a:p>
            <a:pPr marL="0" indent="0">
              <a:buNone/>
            </a:pPr>
            <a:r>
              <a:rPr lang="en-CA" sz="3200" b="1" dirty="0"/>
              <a:t>CONVERGENT</a:t>
            </a:r>
            <a:r>
              <a:rPr lang="en-CA" sz="3200" dirty="0"/>
              <a:t> – coming together</a:t>
            </a:r>
          </a:p>
          <a:p>
            <a:pPr marL="0" indent="0">
              <a:buNone/>
            </a:pPr>
            <a:r>
              <a:rPr lang="en-CA" sz="3200" dirty="0"/>
              <a:t>	Subduction or Collision</a:t>
            </a:r>
          </a:p>
          <a:p>
            <a:pPr marL="0" indent="0">
              <a:buNone/>
            </a:pPr>
            <a:endParaRPr lang="en-CA" sz="3200" dirty="0"/>
          </a:p>
          <a:p>
            <a:pPr marL="2605088" indent="-2605088">
              <a:buNone/>
            </a:pPr>
            <a:r>
              <a:rPr lang="en-CA" sz="3200" b="1" dirty="0"/>
              <a:t>TRANSFORM</a:t>
            </a:r>
            <a:r>
              <a:rPr lang="en-CA" sz="3200" dirty="0"/>
              <a:t> – move horizontally past each other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8C49F7-44F3-7616-58B3-6D62229C458B}"/>
              </a:ext>
            </a:extLst>
          </p:cNvPr>
          <p:cNvSpPr txBox="1"/>
          <p:nvPr/>
        </p:nvSpPr>
        <p:spPr>
          <a:xfrm>
            <a:off x="3055960" y="358115"/>
            <a:ext cx="67241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dirty="0">
                <a:solidFill>
                  <a:schemeClr val="accent1">
                    <a:lumMod val="50000"/>
                  </a:schemeClr>
                </a:solidFill>
                <a:latin typeface="Congenial SemiBold" panose="02000503040000020004" pitchFamily="2" charset="0"/>
              </a:rPr>
              <a:t>Tectonic Plate Boundaries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5DC911-6625-4E87-D09A-D338FE11A1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674" y="1066001"/>
            <a:ext cx="3429000" cy="56483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A5CB9E6-B504-C165-CD03-353561070B5C}"/>
              </a:ext>
            </a:extLst>
          </p:cNvPr>
          <p:cNvSpPr txBox="1"/>
          <p:nvPr/>
        </p:nvSpPr>
        <p:spPr>
          <a:xfrm>
            <a:off x="7140310" y="6344994"/>
            <a:ext cx="4666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0" i="1" dirty="0">
                <a:solidFill>
                  <a:srgbClr val="000000"/>
                </a:solidFill>
                <a:effectLst/>
              </a:rPr>
              <a:t>Image: Dillonfoster98.edublogs.org, 2014</a:t>
            </a:r>
            <a:endParaRPr lang="en-CA" i="1" dirty="0"/>
          </a:p>
        </p:txBody>
      </p:sp>
    </p:spTree>
    <p:extLst>
      <p:ext uri="{BB962C8B-B14F-4D97-AF65-F5344CB8AC3E}">
        <p14:creationId xmlns:p14="http://schemas.microsoft.com/office/powerpoint/2010/main" val="14650203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965F58-B44C-0C1C-39F6-394D93F12A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99443" y="1027906"/>
            <a:ext cx="2936322" cy="48732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4400" dirty="0"/>
              <a:t>Can you find all 3 types of plate boundaries in this image?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6FF7B6-3A40-F288-01EA-C72DAA2BD5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2705"/>
            <a:ext cx="8667750" cy="568642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AEDDD7D-7F93-B2A2-FA83-EC1DEDD91108}"/>
              </a:ext>
            </a:extLst>
          </p:cNvPr>
          <p:cNvSpPr/>
          <p:nvPr/>
        </p:nvSpPr>
        <p:spPr>
          <a:xfrm>
            <a:off x="3753678" y="2019868"/>
            <a:ext cx="105033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CB390CE-B8CF-471A-D090-DA42F0FC823C}"/>
              </a:ext>
            </a:extLst>
          </p:cNvPr>
          <p:cNvSpPr/>
          <p:nvPr/>
        </p:nvSpPr>
        <p:spPr>
          <a:xfrm>
            <a:off x="2991678" y="2620032"/>
            <a:ext cx="105033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F2A1CD8-10EF-2FF4-D771-79099CCD75B6}"/>
              </a:ext>
            </a:extLst>
          </p:cNvPr>
          <p:cNvSpPr/>
          <p:nvPr/>
        </p:nvSpPr>
        <p:spPr>
          <a:xfrm>
            <a:off x="2023231" y="728870"/>
            <a:ext cx="105033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</a:t>
            </a:r>
            <a:endParaRPr lang="en-US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B95420-8DFB-C51C-820F-0D1DA941DC62}"/>
              </a:ext>
            </a:extLst>
          </p:cNvPr>
          <p:cNvSpPr txBox="1"/>
          <p:nvPr/>
        </p:nvSpPr>
        <p:spPr>
          <a:xfrm>
            <a:off x="328676" y="6289880"/>
            <a:ext cx="1865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/>
              <a:t>Image: NRCAN</a:t>
            </a:r>
          </a:p>
        </p:txBody>
      </p:sp>
    </p:spTree>
    <p:extLst>
      <p:ext uri="{BB962C8B-B14F-4D97-AF65-F5344CB8AC3E}">
        <p14:creationId xmlns:p14="http://schemas.microsoft.com/office/powerpoint/2010/main" val="138788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A63D31BA-0E3B-69A0-2A4A-06873900D3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298" y="432754"/>
            <a:ext cx="4696702" cy="4292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D236AB04-0A33-24A8-0AF1-525EC15789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658" y="662152"/>
            <a:ext cx="10982980" cy="6195848"/>
          </a:xfrm>
        </p:spPr>
        <p:txBody>
          <a:bodyPr>
            <a:normAutofit fontScale="92500" lnSpcReduction="20000"/>
          </a:bodyPr>
          <a:lstStyle/>
          <a:p>
            <a:pPr algn="l"/>
            <a:endParaRPr lang="en-US" sz="4000" b="1" dirty="0"/>
          </a:p>
          <a:p>
            <a:pPr algn="l"/>
            <a:r>
              <a:rPr lang="en-US" sz="4800" b="1" dirty="0">
                <a:solidFill>
                  <a:srgbClr val="C00000"/>
                </a:solidFill>
              </a:rPr>
              <a:t>How Plate Movement Causes</a:t>
            </a:r>
          </a:p>
          <a:p>
            <a:pPr algn="l"/>
            <a:r>
              <a:rPr lang="en-US" sz="4800" b="1" dirty="0">
                <a:solidFill>
                  <a:srgbClr val="C00000"/>
                </a:solidFill>
              </a:rPr>
              <a:t>Earthquakes</a:t>
            </a:r>
          </a:p>
          <a:p>
            <a:pPr algn="l"/>
            <a:endParaRPr lang="en-US" sz="3000" dirty="0"/>
          </a:p>
          <a:p>
            <a:pPr algn="l"/>
            <a:r>
              <a:rPr lang="en-US" sz="3200" dirty="0"/>
              <a:t>Press your palms together as hard as you can.</a:t>
            </a:r>
          </a:p>
          <a:p>
            <a:pPr algn="l"/>
            <a:r>
              <a:rPr lang="en-US" sz="3200" dirty="0">
                <a:solidFill>
                  <a:srgbClr val="C00000"/>
                </a:solidFill>
              </a:rPr>
              <a:t>Your hands represent two of the Earth’s plates.</a:t>
            </a:r>
          </a:p>
          <a:p>
            <a:pPr algn="l"/>
            <a:endParaRPr lang="en-US" sz="3200" dirty="0"/>
          </a:p>
          <a:p>
            <a:pPr algn="l"/>
            <a:endParaRPr lang="en-US" sz="3200" dirty="0"/>
          </a:p>
          <a:p>
            <a:pPr algn="l"/>
            <a:r>
              <a:rPr lang="en-US" sz="3200" dirty="0"/>
              <a:t>Continue pressing very hard, but now try to slide one hand up and along the other one.</a:t>
            </a:r>
          </a:p>
          <a:p>
            <a:pPr algn="l"/>
            <a:r>
              <a:rPr lang="en-US" sz="3200" dirty="0"/>
              <a:t>Keep trying to slide it until one hand breaks free.</a:t>
            </a:r>
            <a:r>
              <a:rPr lang="en-US" sz="3200" i="1" dirty="0"/>
              <a:t> </a:t>
            </a:r>
          </a:p>
          <a:p>
            <a:pPr algn="l"/>
            <a:endParaRPr lang="en-US" sz="2800" i="1" dirty="0"/>
          </a:p>
          <a:p>
            <a:pPr algn="r"/>
            <a:r>
              <a:rPr lang="en-US" sz="1700" i="1" dirty="0"/>
              <a:t>(Image and actions adapted from Science World)</a:t>
            </a:r>
          </a:p>
          <a:p>
            <a:pPr algn="l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38926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" val="{&quot;SavedSwatch&quot;:&quot;-11240108|-11700327|-8754175|-9605520|-12039861|NRCan&quot;,&quot;Id&quot;:&quot;6718148d4134380f401eb339&quot;,&quot;SmartGridHorizontal&quot;:0,&quot;LinkedExcelSources&quot;:{},&quot;LinkedProjectSources&quot;:{},&quot;FlowConfig&quot;:{&quot;Canvas&quot;:{&quot;Slide&quot;:-1,&quot;Width&quot;:0,&quot;Height&quot;:0},&quot;Timeline&quot;:{&quot;Actions&quot;:[]}},&quot;LinkedSlideMergeSources&quot;:{},&quot;LinkedSharePointSlideMergeSources&quot;:{}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219619fd-75dc-48cb-820d-8f683a95dd8b}" enabled="1" method="Privileged" siteId="{05c95b33-90ca-49d5-b644-288b930b912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76341</TotalTime>
  <Words>599</Words>
  <Application>Microsoft Office PowerPoint</Application>
  <PresentationFormat>Widescreen</PresentationFormat>
  <Paragraphs>139</Paragraphs>
  <Slides>20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Aptos</vt:lpstr>
      <vt:lpstr>arial</vt:lpstr>
      <vt:lpstr>arial</vt:lpstr>
      <vt:lpstr>Calibri</vt:lpstr>
      <vt:lpstr>Calibri Light</vt:lpstr>
      <vt:lpstr>Congenial SemiBold</vt:lpstr>
      <vt:lpstr>Helvetica</vt:lpstr>
      <vt:lpstr>ProximaNovaA-Regular</vt:lpstr>
      <vt:lpstr>Wingdings</vt:lpstr>
      <vt:lpstr>Office Theme</vt:lpstr>
      <vt:lpstr>Lesson B</vt:lpstr>
      <vt:lpstr>Seismic Skills</vt:lpstr>
      <vt:lpstr>Seismic Skills</vt:lpstr>
      <vt:lpstr>Why do you think it’s important to study earthquakes?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Types of Seismic Waves</vt:lpstr>
      <vt:lpstr>Reading a Seismogram</vt:lpstr>
      <vt:lpstr>Magnitude</vt:lpstr>
      <vt:lpstr>Magnitude</vt:lpstr>
      <vt:lpstr>PowerPoint Presentation</vt:lpstr>
      <vt:lpstr>PowerPoint Presentation</vt:lpstr>
      <vt:lpstr>Group Discussion Questions</vt:lpstr>
      <vt:lpstr>PowerPoint Presentation</vt:lpstr>
      <vt:lpstr>ShakeNet</vt:lpstr>
      <vt:lpstr>Practice:  Explore the Raspberry Shake Network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Erin Douglas</dc:creator>
  <cp:lastModifiedBy>Brillon, Camille</cp:lastModifiedBy>
  <cp:revision>67</cp:revision>
  <dcterms:created xsi:type="dcterms:W3CDTF">2022-12-02T19:57:27Z</dcterms:created>
  <dcterms:modified xsi:type="dcterms:W3CDTF">2024-10-22T21:09:33Z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HeaderLocations">
    <vt:lpwstr>Office Theme:8</vt:lpwstr>
  </property>
  <property fmtid="{D5CDD505-2E9C-101B-9397-08002B2CF9AE}" pid="3" name="ClassificationContentMarkingHeaderText">
    <vt:lpwstr>UNCLASSIFIED - NON CLASSIFIÉ</vt:lpwstr>
  </property>
</Properties>
</file>