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.xml" ContentType="application/inkml+xml"/>
  <Override PartName="/ppt/notesSlides/notesSlide7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notesSlides/notesSlide8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98" r:id="rId2"/>
    <p:sldId id="335" r:id="rId3"/>
    <p:sldId id="349" r:id="rId4"/>
    <p:sldId id="336" r:id="rId5"/>
    <p:sldId id="337" r:id="rId6"/>
    <p:sldId id="344" r:id="rId7"/>
    <p:sldId id="343" r:id="rId8"/>
    <p:sldId id="350" r:id="rId9"/>
    <p:sldId id="339" r:id="rId10"/>
    <p:sldId id="341" r:id="rId11"/>
    <p:sldId id="342" r:id="rId12"/>
    <p:sldId id="345" r:id="rId13"/>
    <p:sldId id="347" r:id="rId14"/>
    <p:sldId id="340" r:id="rId15"/>
    <p:sldId id="355" r:id="rId16"/>
    <p:sldId id="356" r:id="rId17"/>
    <p:sldId id="352" r:id="rId18"/>
    <p:sldId id="353" r:id="rId19"/>
    <p:sldId id="334" r:id="rId20"/>
    <p:sldId id="354" r:id="rId21"/>
    <p:sldId id="346" r:id="rId22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B787FC1-27FD-484F-9946-DFE04A5833F8}">
          <p14:sldIdLst>
            <p14:sldId id="298"/>
            <p14:sldId id="335"/>
            <p14:sldId id="349"/>
            <p14:sldId id="336"/>
            <p14:sldId id="337"/>
            <p14:sldId id="344"/>
            <p14:sldId id="343"/>
            <p14:sldId id="350"/>
            <p14:sldId id="339"/>
            <p14:sldId id="341"/>
            <p14:sldId id="342"/>
            <p14:sldId id="345"/>
            <p14:sldId id="347"/>
            <p14:sldId id="340"/>
            <p14:sldId id="355"/>
          </p14:sldIdLst>
        </p14:section>
        <p14:section name="Supplementary material" id="{7EC35194-5AA3-406B-BC9E-6912AFCB77ED}">
          <p14:sldIdLst>
            <p14:sldId id="356"/>
            <p14:sldId id="352"/>
            <p14:sldId id="353"/>
            <p14:sldId id="334"/>
            <p14:sldId id="354"/>
            <p14:sldId id="34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207088-7BB8-4E54-83D2-A8E8173D5AA9}" v="3" dt="2024-10-22T22:48:40.7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0148" autoAdjust="0"/>
  </p:normalViewPr>
  <p:slideViewPr>
    <p:cSldViewPr snapToGrid="0">
      <p:cViewPr varScale="1">
        <p:scale>
          <a:sx n="82" d="100"/>
          <a:sy n="82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llon, Camille" userId="b975d218-c7d3-4437-a409-8d032b69b385" providerId="ADAL" clId="{55207088-7BB8-4E54-83D2-A8E8173D5AA9}"/>
    <pc:docChg chg="modSld">
      <pc:chgData name="Brillon, Camille" userId="b975d218-c7d3-4437-a409-8d032b69b385" providerId="ADAL" clId="{55207088-7BB8-4E54-83D2-A8E8173D5AA9}" dt="2024-10-22T23:00:21.052" v="111" actId="20577"/>
      <pc:docMkLst>
        <pc:docMk/>
      </pc:docMkLst>
      <pc:sldChg chg="modSp mod">
        <pc:chgData name="Brillon, Camille" userId="b975d218-c7d3-4437-a409-8d032b69b385" providerId="ADAL" clId="{55207088-7BB8-4E54-83D2-A8E8173D5AA9}" dt="2024-10-18T00:00:14.065" v="42" actId="14100"/>
        <pc:sldMkLst>
          <pc:docMk/>
          <pc:sldMk cId="2451963450" sldId="336"/>
        </pc:sldMkLst>
        <pc:spChg chg="mod">
          <ac:chgData name="Brillon, Camille" userId="b975d218-c7d3-4437-a409-8d032b69b385" providerId="ADAL" clId="{55207088-7BB8-4E54-83D2-A8E8173D5AA9}" dt="2024-10-17T23:58:29.222" v="39" actId="20577"/>
          <ac:spMkLst>
            <pc:docMk/>
            <pc:sldMk cId="2451963450" sldId="336"/>
            <ac:spMk id="2" creationId="{F3A16A90-EA4F-B083-5ABA-6CA13D7B8597}"/>
          </ac:spMkLst>
        </pc:spChg>
        <pc:spChg chg="mod">
          <ac:chgData name="Brillon, Camille" userId="b975d218-c7d3-4437-a409-8d032b69b385" providerId="ADAL" clId="{55207088-7BB8-4E54-83D2-A8E8173D5AA9}" dt="2024-10-17T23:59:56.986" v="41" actId="242"/>
          <ac:spMkLst>
            <pc:docMk/>
            <pc:sldMk cId="2451963450" sldId="336"/>
            <ac:spMk id="5" creationId="{CDD446C4-2A92-CB31-3490-5B324450F376}"/>
          </ac:spMkLst>
        </pc:spChg>
        <pc:spChg chg="mod">
          <ac:chgData name="Brillon, Camille" userId="b975d218-c7d3-4437-a409-8d032b69b385" providerId="ADAL" clId="{55207088-7BB8-4E54-83D2-A8E8173D5AA9}" dt="2024-10-18T00:00:14.065" v="42" actId="14100"/>
          <ac:spMkLst>
            <pc:docMk/>
            <pc:sldMk cId="2451963450" sldId="336"/>
            <ac:spMk id="7" creationId="{D3A8920C-BCF9-FF13-CC68-06FB866EAD37}"/>
          </ac:spMkLst>
        </pc:spChg>
      </pc:sldChg>
      <pc:sldChg chg="modSp mod">
        <pc:chgData name="Brillon, Camille" userId="b975d218-c7d3-4437-a409-8d032b69b385" providerId="ADAL" clId="{55207088-7BB8-4E54-83D2-A8E8173D5AA9}" dt="2024-10-22T23:00:21.052" v="111" actId="20577"/>
        <pc:sldMkLst>
          <pc:docMk/>
          <pc:sldMk cId="2624484880" sldId="337"/>
        </pc:sldMkLst>
        <pc:spChg chg="mod">
          <ac:chgData name="Brillon, Camille" userId="b975d218-c7d3-4437-a409-8d032b69b385" providerId="ADAL" clId="{55207088-7BB8-4E54-83D2-A8E8173D5AA9}" dt="2024-10-22T23:00:21.052" v="111" actId="20577"/>
          <ac:spMkLst>
            <pc:docMk/>
            <pc:sldMk cId="2624484880" sldId="337"/>
            <ac:spMk id="3" creationId="{B6D341C1-97E7-775D-DF8A-2BA94B91B485}"/>
          </ac:spMkLst>
        </pc:spChg>
      </pc:sldChg>
      <pc:sldChg chg="modSp mod">
        <pc:chgData name="Brillon, Camille" userId="b975d218-c7d3-4437-a409-8d032b69b385" providerId="ADAL" clId="{55207088-7BB8-4E54-83D2-A8E8173D5AA9}" dt="2024-10-22T22:52:35.351" v="105" actId="20577"/>
        <pc:sldMkLst>
          <pc:docMk/>
          <pc:sldMk cId="2448772666" sldId="339"/>
        </pc:sldMkLst>
        <pc:spChg chg="mod">
          <ac:chgData name="Brillon, Camille" userId="b975d218-c7d3-4437-a409-8d032b69b385" providerId="ADAL" clId="{55207088-7BB8-4E54-83D2-A8E8173D5AA9}" dt="2024-10-22T22:52:35.351" v="105" actId="20577"/>
          <ac:spMkLst>
            <pc:docMk/>
            <pc:sldMk cId="2448772666" sldId="339"/>
            <ac:spMk id="3" creationId="{90F8D2AD-AB1E-B5F4-52BB-D1F6CB1AD393}"/>
          </ac:spMkLst>
        </pc:spChg>
      </pc:sldChg>
      <pc:sldChg chg="addSp delSp modSp mod">
        <pc:chgData name="Brillon, Camille" userId="b975d218-c7d3-4437-a409-8d032b69b385" providerId="ADAL" clId="{55207088-7BB8-4E54-83D2-A8E8173D5AA9}" dt="2024-10-18T00:04:14.677" v="76" actId="1037"/>
        <pc:sldMkLst>
          <pc:docMk/>
          <pc:sldMk cId="2473051873" sldId="344"/>
        </pc:sldMkLst>
        <pc:spChg chg="add mod">
          <ac:chgData name="Brillon, Camille" userId="b975d218-c7d3-4437-a409-8d032b69b385" providerId="ADAL" clId="{55207088-7BB8-4E54-83D2-A8E8173D5AA9}" dt="2024-10-18T00:04:14.677" v="76" actId="1037"/>
          <ac:spMkLst>
            <pc:docMk/>
            <pc:sldMk cId="2473051873" sldId="344"/>
            <ac:spMk id="3" creationId="{296417C0-576B-1A51-0DA8-207E239FB8A1}"/>
          </ac:spMkLst>
        </pc:spChg>
        <pc:spChg chg="mod">
          <ac:chgData name="Brillon, Camille" userId="b975d218-c7d3-4437-a409-8d032b69b385" providerId="ADAL" clId="{55207088-7BB8-4E54-83D2-A8E8173D5AA9}" dt="2024-10-18T00:03:55.696" v="70" actId="14100"/>
          <ac:spMkLst>
            <pc:docMk/>
            <pc:sldMk cId="2473051873" sldId="344"/>
            <ac:spMk id="4" creationId="{712CA942-BB9F-E2BC-FC47-24D8558B7A25}"/>
          </ac:spMkLst>
        </pc:spChg>
        <pc:spChg chg="del mod">
          <ac:chgData name="Brillon, Camille" userId="b975d218-c7d3-4437-a409-8d032b69b385" providerId="ADAL" clId="{55207088-7BB8-4E54-83D2-A8E8173D5AA9}" dt="2024-10-18T00:03:36.385" v="68"/>
          <ac:spMkLst>
            <pc:docMk/>
            <pc:sldMk cId="2473051873" sldId="344"/>
            <ac:spMk id="5" creationId="{968B0341-6480-A34C-CCB1-E00A1AC1F960}"/>
          </ac:spMkLst>
        </pc:spChg>
      </pc:sldChg>
      <pc:sldChg chg="modSp mod setBg">
        <pc:chgData name="Brillon, Camille" userId="b975d218-c7d3-4437-a409-8d032b69b385" providerId="ADAL" clId="{55207088-7BB8-4E54-83D2-A8E8173D5AA9}" dt="2024-10-22T22:59:49.795" v="109" actId="20577"/>
        <pc:sldMkLst>
          <pc:docMk/>
          <pc:sldMk cId="1660435628" sldId="349"/>
        </pc:sldMkLst>
        <pc:spChg chg="mod">
          <ac:chgData name="Brillon, Camille" userId="b975d218-c7d3-4437-a409-8d032b69b385" providerId="ADAL" clId="{55207088-7BB8-4E54-83D2-A8E8173D5AA9}" dt="2024-10-22T22:59:49.795" v="109" actId="20577"/>
          <ac:spMkLst>
            <pc:docMk/>
            <pc:sldMk cId="1660435628" sldId="349"/>
            <ac:spMk id="2" creationId="{F8F45A0E-1055-F5D7-547B-F83526A56EF0}"/>
          </ac:spMkLst>
        </pc:spChg>
      </pc:sldChg>
      <pc:sldChg chg="setBg">
        <pc:chgData name="Brillon, Camille" userId="b975d218-c7d3-4437-a409-8d032b69b385" providerId="ADAL" clId="{55207088-7BB8-4E54-83D2-A8E8173D5AA9}" dt="2024-10-22T22:48:40.724" v="99"/>
        <pc:sldMkLst>
          <pc:docMk/>
          <pc:sldMk cId="1851136031" sldId="356"/>
        </pc:sldMkLst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2-15T17:46:57.90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0 256,'8'0,"14"0,0 0,0-2,0 0,25-6,-15 0,1 3,64-4,69 10,-63 1,850-2,-928 2,-1 1,1 1,30 8,-23-4,20 5,-33-7,1-1,-1-1,27 2,99-6,27 1,-148 3,42 11,-26-5,8 3,-27-7,-1-1,1-1,25 1,291-3,-165-4,-160 2,-3 1,1-1,-1-1,0 1,0-1,18-5,-25 5,1 0,-1-1,1 1,-1 0,1-1,-1 0,0 0,0 1,0-1,0 0,0-1,0 1,0 0,-1-1,1 1,-1 0,0-1,0 0,0 1,0-1,0 0,0 1,0-6,2-17,-2 1,0 0,-1-1,-6-35,6 57,-1 0,1 0,-1-1,0 1,0 0,0 0,-1 0,1 0,-1 1,1-1,-1 0,0 0,0 1,0-1,-1 1,1 0,0 0,-1 0,1 0,-1 0,0 0,0 1,0-1,0 1,0 0,0 0,0 0,-4-1,-8 0,-1 0,1 1,-1 1,-26 2,18-1,-676 5,412-7,-792 1,1061-1,0-1,-1-1,-24-7,21 4,-43-4,28 8,6 1,-55-10,27 1,-1 4,0 2,-65 4,85 1,13-1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2-15T17:51:37.60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0,'985'0,"-958"0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2-15T17:51:41.615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0,'1969'0,"-1942"0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2-28T00:43:19.86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5,'3'0,"0"1,-1 0,1-1,-1 1,1 0,0 0,-1 1,5 2,13 6,0-5,1-1,-1-1,30 1,-27-3,0 1,37 9,-20-3,0-2,1-2,0-1,67-5,55 4,-145 0,0 2,0 0,-1 1,33 14,-34-12,1-1,1 0,-1-1,1-1,19 2,238-4,-133-4,763 2,-887-1,1-1,-1-1,29-8,28-4,-58 12,-1 0,0-1,0-1,-1-1,1 0,-1-1,0 0,-1-1,19-14,-23 16,0 0,0 1,1 1,0 0,0 0,0 1,0 0,1 1,13-1,15 1,53 4,-38 0,329-1,-372-1,0 1,1 0,-1 1,0 1,0 0,13 5,64 33,-44-18,-33-18,0 0,1-1,0-1,0 0,0 0,23 0,84-4,-63-1,257 1,-293 3,1 0,-1 1,27 8,-23-5,48 5,254-8,-168-5,-56 2,-73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2-28T00:43:24.73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1,'4941'0,"-4911"0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2-28T00:43:29.51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1,'734'0,"-713"1,0 1,0 1,28 8,-24-5,47 5,255-8,-167-5,-84 1,91 3,-122 4,81 22,-87-18,1-1,72 7,-43-15,-32-1,0 2,51 8,-33-1,103 5,57-15,-81-1,1772 2,-1876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5E408-CC54-47D9-A9A8-FED0C7700D12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E83E47-9345-45C3-8BBB-B8AF24B575B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60417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E1C612-5F3A-436B-B86C-E35321D0CAE5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407256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8F609E-F0AF-47BC-8B38-B8332044445C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13887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83E47-9345-45C3-8BBB-B8AF24B575B3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12393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8F609E-F0AF-47BC-8B38-B8332044445C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12543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1" dirty="0">
                <a:solidFill>
                  <a:srgbClr val="595959"/>
                </a:solidFill>
                <a:effectLst/>
                <a:latin typeface="GMsans-Web-Regular"/>
              </a:rPr>
              <a:t>A totem pole is pictured near the river in the village of </a:t>
            </a:r>
            <a:r>
              <a:rPr lang="en-US" b="0" i="1" dirty="0" err="1">
                <a:solidFill>
                  <a:srgbClr val="595959"/>
                </a:solidFill>
                <a:effectLst/>
                <a:latin typeface="GMsans-Web-Regular"/>
              </a:rPr>
              <a:t>Anacla</a:t>
            </a:r>
            <a:r>
              <a:rPr lang="en-US" b="0" i="1" dirty="0">
                <a:solidFill>
                  <a:srgbClr val="595959"/>
                </a:solidFill>
                <a:effectLst/>
                <a:latin typeface="GMsans-Web-Regular"/>
              </a:rPr>
              <a:t> in </a:t>
            </a:r>
            <a:r>
              <a:rPr lang="en-US" b="0" i="1" dirty="0" err="1">
                <a:solidFill>
                  <a:srgbClr val="595959"/>
                </a:solidFill>
                <a:effectLst/>
                <a:latin typeface="GMsans-Web-Regular"/>
              </a:rPr>
              <a:t>Pachena</a:t>
            </a:r>
            <a:r>
              <a:rPr lang="en-US" b="0" i="1" dirty="0">
                <a:solidFill>
                  <a:srgbClr val="595959"/>
                </a:solidFill>
                <a:effectLst/>
                <a:latin typeface="GMsans-Web-Regular"/>
              </a:rPr>
              <a:t> Bay, B.C., Wednesday, Jan. 14, 2015. When the next megathrust quake hits, residents on the west side of Vancouver Island will barely have 20 minutes to get to higher </a:t>
            </a:r>
            <a:r>
              <a:rPr lang="en-US" b="0" i="1" dirty="0" err="1">
                <a:solidFill>
                  <a:srgbClr val="595959"/>
                </a:solidFill>
                <a:effectLst/>
                <a:latin typeface="GMsans-Web-Regular"/>
              </a:rPr>
              <a:t>ground.</a:t>
            </a:r>
            <a:r>
              <a:rPr lang="en-US" b="0" i="1" cap="all" dirty="0" err="1">
                <a:solidFill>
                  <a:srgbClr val="595959"/>
                </a:solidFill>
                <a:effectLst/>
                <a:latin typeface="GMsans-Web-Regular"/>
              </a:rPr>
              <a:t>JONATHAN</a:t>
            </a:r>
            <a:r>
              <a:rPr lang="en-US" b="0" i="1" cap="all" dirty="0">
                <a:solidFill>
                  <a:srgbClr val="595959"/>
                </a:solidFill>
                <a:effectLst/>
                <a:latin typeface="GMsans-Web-Regular"/>
              </a:rPr>
              <a:t> HAYWARD/THE CANADIAN PRESS</a:t>
            </a:r>
            <a:endParaRPr lang="en-CA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83E47-9345-45C3-8BBB-B8AF24B575B3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260245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8F609E-F0AF-47BC-8B38-B8332044445C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082824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How would you like to continue your learning?</a:t>
            </a:r>
          </a:p>
          <a:p>
            <a:endParaRPr lang="en-CA" dirty="0"/>
          </a:p>
          <a:p>
            <a:r>
              <a:rPr lang="en-CA" dirty="0"/>
              <a:t>For more info…..  </a:t>
            </a:r>
          </a:p>
          <a:p>
            <a:r>
              <a:rPr lang="en-CA" dirty="0" err="1"/>
              <a:t>SchoolShake</a:t>
            </a:r>
            <a:r>
              <a:rPr lang="en-CA" dirty="0"/>
              <a:t> website?</a:t>
            </a:r>
          </a:p>
          <a:p>
            <a:r>
              <a:rPr lang="en-CA" dirty="0"/>
              <a:t>Ask a scientist?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83E47-9345-45C3-8BBB-B8AF24B575B3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6268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CA" b="0" i="1" dirty="0" err="1">
                <a:solidFill>
                  <a:srgbClr val="6A6A6A"/>
                </a:solidFill>
                <a:effectLst/>
                <a:latin typeface="ReithSans"/>
              </a:rPr>
              <a:t>SGang</a:t>
            </a:r>
            <a:r>
              <a:rPr lang="en-CA" b="0" i="1" dirty="0">
                <a:solidFill>
                  <a:srgbClr val="6A6A6A"/>
                </a:solidFill>
                <a:effectLst/>
                <a:latin typeface="ReithSans"/>
              </a:rPr>
              <a:t> </a:t>
            </a:r>
            <a:r>
              <a:rPr lang="en-CA" b="0" i="1" dirty="0" err="1">
                <a:solidFill>
                  <a:srgbClr val="6A6A6A"/>
                </a:solidFill>
                <a:effectLst/>
                <a:latin typeface="ReithSans"/>
              </a:rPr>
              <a:t>Gwaay</a:t>
            </a:r>
            <a:r>
              <a:rPr lang="en-CA" b="0" i="1" dirty="0">
                <a:solidFill>
                  <a:srgbClr val="6A6A6A"/>
                </a:solidFill>
                <a:effectLst/>
                <a:latin typeface="ReithSans"/>
              </a:rPr>
              <a:t>, Haida Gwaii, British Columbia, Canada, First Nations, Totem pole</a:t>
            </a:r>
          </a:p>
          <a:p>
            <a:pPr marL="0" indent="0">
              <a:buFontTx/>
              <a:buNone/>
            </a:pPr>
            <a:r>
              <a:rPr lang="en-CA" b="0" i="1" dirty="0">
                <a:solidFill>
                  <a:srgbClr val="6A6A6A"/>
                </a:solidFill>
                <a:effectLst/>
                <a:latin typeface="ReithSans"/>
              </a:rPr>
              <a:t>From</a:t>
            </a:r>
          </a:p>
          <a:p>
            <a:pPr marL="0" indent="0">
              <a:buFontTx/>
              <a:buNone/>
            </a:pPr>
            <a:r>
              <a:rPr lang="en-CA" dirty="0"/>
              <a:t>https://www.bbc.com/travel/article/20170919-the-protectors-of-canadas-sacred-islands</a:t>
            </a:r>
          </a:p>
          <a:p>
            <a:pPr marL="0" indent="0">
              <a:buFontTx/>
              <a:buNone/>
            </a:pPr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83E47-9345-45C3-8BBB-B8AF24B575B3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432162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83E47-9345-45C3-8BBB-B8AF24B575B3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259717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83E47-9345-45C3-8BBB-B8AF24B575B3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624423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8F609E-F0AF-47BC-8B38-B8332044445C}" type="slidenum">
              <a:rPr lang="en-CA" smtClean="0"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67656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8F609E-F0AF-47BC-8B38-B8332044445C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448213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83E47-9345-45C3-8BBB-B8AF24B575B3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177244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83E47-9345-45C3-8BBB-B8AF24B575B3}" type="slidenum">
              <a:rPr lang="en-CA" smtClean="0"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00142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83E47-9345-45C3-8BBB-B8AF24B575B3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244319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8F609E-F0AF-47BC-8B38-B8332044445C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72243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8F609E-F0AF-47BC-8B38-B8332044445C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19060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8F609E-F0AF-47BC-8B38-B8332044445C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844198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endParaRPr lang="en-US" sz="1200" b="0" i="0" dirty="0">
              <a:effectLst/>
              <a:latin typeface="Retina"/>
            </a:endParaRP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8F609E-F0AF-47BC-8B38-B8332044445C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90689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b="1" i="0" dirty="0">
              <a:solidFill>
                <a:srgbClr val="535551"/>
              </a:solidFill>
              <a:effectLst/>
              <a:latin typeface="Marcher"/>
            </a:endParaRP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E83E47-9345-45C3-8BBB-B8AF24B575B3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3251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8F609E-F0AF-47BC-8B38-B8332044445C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81530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023B7-E842-E803-2DC6-ABDD7786F1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F5E05D-2773-982C-4549-BE9D8C4BBB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171A7-0B64-A992-1903-52DE0950B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073A-F6B4-4EEF-9D31-E7DE40B0A975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B5125E-0DD9-C0A3-85BF-CAE8305BC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74A764-CC49-443E-0E4E-A75DC8498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1661E-3AA7-4C14-9EFA-691687D471D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10231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B1BF1-E793-18BA-8B6F-C2925AFC6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6CB4A8-A374-3C1A-9BAD-6910B5D044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8BDCD-8BD4-D6D1-7980-AA68CFB66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073A-F6B4-4EEF-9D31-E7DE40B0A975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542B68-19B3-21F5-44C7-DDE0DD75A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9934B-CEC9-F23C-4BBD-F2295CBDB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1661E-3AA7-4C14-9EFA-691687D471D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6393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E2804B-F29B-B556-3AA5-9E5854D37F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BECBC3-A65D-E7CF-DAF2-E7D8CA76FD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9D3F3-B7A2-87A2-EBC3-7F3683E58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073A-F6B4-4EEF-9D31-E7DE40B0A975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E14222-422C-26E5-4485-A3DBB4BCB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395D0F-BC9B-759D-0059-3DF2369C4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1661E-3AA7-4C14-9EFA-691687D471D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30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B76A9-998E-F4E9-4591-D84CF19E9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1B817A-7A3F-10C0-0B83-48DD44258A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DB105B-AF87-86C2-CC6B-BE41CEA57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073A-F6B4-4EEF-9D31-E7DE40B0A975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E01CB9-5DED-8491-0056-C8A77938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307BD3-E53F-BFB5-9749-922B5AC5D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1661E-3AA7-4C14-9EFA-691687D471D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83913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A3B43-CC17-FBDD-E657-E8C7D230D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7D5933-7531-840B-ECF1-B3BF4C398A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5C7575-35F4-8AD6-8BCC-BBF1E1955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073A-F6B4-4EEF-9D31-E7DE40B0A975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734BEF-500E-B527-A483-866CC1499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15B27F-7DAC-F9BF-C3E4-F16DFA01C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1661E-3AA7-4C14-9EFA-691687D471D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08729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2A5A3-4EDF-62C3-ED1E-EDE8E24C5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1CBF1A-0324-EDAB-1176-9F1CD988ED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9033BC-5B02-819C-87BC-AE39B9CF1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1DB11B-A701-E80E-5C6E-FC00C7CC8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073A-F6B4-4EEF-9D31-E7DE40B0A975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03F4E8-0055-070C-D449-4202070B5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0B3A44-CD78-080F-B338-958684DA7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1661E-3AA7-4C14-9EFA-691687D471D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74924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B10C1-849F-8337-6E7E-3FF63A6A0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F20277-8AEE-74A3-2D99-A3399BAA6B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B4BB11-2C76-29DE-FD90-A221460779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373DA2-E6B5-F79A-0C82-A83FA6DFDA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0AC214-1A0B-EC98-5BC6-D20D535E3B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CA1601-F423-3DB9-1A56-F368A17BA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073A-F6B4-4EEF-9D31-E7DE40B0A975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505305-8F51-7BF1-33F5-93765B719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AFD725-678C-6F88-CF9B-FABF679FC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1661E-3AA7-4C14-9EFA-691687D471D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36175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9D500-D07B-4F55-E9E2-CBF38DE3C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7D7E6-78E5-C453-506B-F5E14AE34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073A-F6B4-4EEF-9D31-E7DE40B0A975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73512F-4919-7812-20D0-82BC83796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517213-8535-AC34-1D3F-6CB7EA5CE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1661E-3AA7-4C14-9EFA-691687D471D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09422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CCCA63-E1E0-614E-784B-08EBCB71F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073A-F6B4-4EEF-9D31-E7DE40B0A975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AC8CEC-21F0-C446-3396-5C70EE695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39E05-ABFD-0C9D-8A21-A0D30EB4E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1661E-3AA7-4C14-9EFA-691687D471D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96512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D42A8-2B07-6CBD-D692-EC53F241A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24B862-0CB1-8813-C0D0-880DFD00B6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8DE54B-0FDC-0335-A3BE-8BC7C9AEFF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CAD727-86EC-4127-E507-E131E603F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073A-F6B4-4EEF-9D31-E7DE40B0A975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A9EC00-211B-1DB2-3ECA-F90A6E68D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CE7661-7B94-8FBA-ECC1-479F78738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1661E-3AA7-4C14-9EFA-691687D471D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95278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75699-AE43-6CB0-1B86-E06A1F2EC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741666-8B6E-C49F-29C6-3D6D8964DA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D8F90E-D272-7E2A-6304-D7AD7D74F5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D1B607-E310-9CC4-EF37-08DC8B4F0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073A-F6B4-4EEF-9D31-E7DE40B0A975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0DFF69-647E-BBA5-16AF-0B06F6D9F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73771D-9AAE-E4FB-68CA-CE239BF7A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1661E-3AA7-4C14-9EFA-691687D471D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63858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9B6C8E-E281-A781-CCD8-C5D611376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F31BE5-731A-83B6-B8F5-770F555D28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FF2A06-B80F-31C6-E864-2ABFF4942D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B073A-F6B4-4EEF-9D31-E7DE40B0A975}" type="datetimeFigureOut">
              <a:rPr lang="en-CA" smtClean="0"/>
              <a:t>2024-10-22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226CFB-4650-B4EF-A03C-B983571E4A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3D67E-6CDA-C76B-6DCA-21036BF1EA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1661E-3AA7-4C14-9EFA-691687D471D8}" type="slidenum">
              <a:rPr lang="en-CA" smtClean="0"/>
              <a:t>‹#›</a:t>
            </a:fld>
            <a:endParaRPr lang="en-CA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CA5C45-3567-D8AE-4B20-E8DF01DAB544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10201275" y="63500"/>
            <a:ext cx="1962150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UNCLASSIFIED - NON CLASSIFIÉ</a:t>
            </a:r>
          </a:p>
        </p:txBody>
      </p:sp>
    </p:spTree>
    <p:extLst>
      <p:ext uri="{BB962C8B-B14F-4D97-AF65-F5344CB8AC3E}">
        <p14:creationId xmlns:p14="http://schemas.microsoft.com/office/powerpoint/2010/main" val="238437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haidacultureproject.weebly.com/shelter.html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vT4Yc9ask58?feature=oembed" TargetMode="External"/><Relationship Id="rId5" Type="http://schemas.openxmlformats.org/officeDocument/2006/relationships/hyperlink" Target="https://www.youtube.com/watch?v=vT4Yc9ask58" TargetMode="Externa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customXml" Target="../ink/ink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7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5" Type="http://schemas.openxmlformats.org/officeDocument/2006/relationships/image" Target="../media/image41.png"/><Relationship Id="rId4" Type="http://schemas.openxmlformats.org/officeDocument/2006/relationships/customXml" Target="../ink/ink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customXml" Target="../ink/ink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hyperlink" Target="http://www2.moa.ubc.ca/shakeupipad/#0" TargetMode="External"/><Relationship Id="rId5" Type="http://schemas.openxmlformats.org/officeDocument/2006/relationships/customXml" Target="../ink/ink4.xml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customXml" Target="../ink/ink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9F8E8-AE88-1824-B716-4E44DCC724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935883"/>
            <a:ext cx="9144000" cy="959100"/>
          </a:xfrm>
        </p:spPr>
        <p:txBody>
          <a:bodyPr/>
          <a:lstStyle/>
          <a:p>
            <a:r>
              <a:rPr lang="en-CA" dirty="0"/>
              <a:t>Lesson 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8CA905-09F8-7BF9-D740-C19F96CA2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3713" y="5266518"/>
            <a:ext cx="10124574" cy="1127352"/>
          </a:xfrm>
        </p:spPr>
        <p:txBody>
          <a:bodyPr>
            <a:normAutofit/>
          </a:bodyPr>
          <a:lstStyle/>
          <a:p>
            <a:r>
              <a:rPr lang="en-CA" sz="3200" dirty="0"/>
              <a:t>Braiding Indigenous Histories with Earthquake Science</a:t>
            </a:r>
          </a:p>
        </p:txBody>
      </p:sp>
      <p:pic>
        <p:nvPicPr>
          <p:cNvPr id="5" name="Picture 2" descr="SchoolShake">
            <a:extLst>
              <a:ext uri="{FF2B5EF4-FFF2-40B4-BE49-F238E27FC236}">
                <a16:creationId xmlns:a16="http://schemas.microsoft.com/office/drawing/2014/main" id="{D21CD995-1222-B71F-5705-2AD97E014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066800"/>
            <a:ext cx="405765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506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78A03-CE3B-09F3-2906-BAF4D1261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56032"/>
            <a:ext cx="10506456" cy="101498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>
                <a:latin typeface="Congenial SemiBold" panose="02000503040000020004" pitchFamily="2" charset="0"/>
              </a:rPr>
              <a:t>Ghost Forest – Copalis River, Washington coast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742515D-B581-7690-7500-860AC5C82A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8433" y="2060135"/>
            <a:ext cx="6899271" cy="408978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61ACF3A-62FC-F5C8-0ADD-57971356DB98}"/>
              </a:ext>
            </a:extLst>
          </p:cNvPr>
          <p:cNvSpPr/>
          <p:nvPr/>
        </p:nvSpPr>
        <p:spPr>
          <a:xfrm>
            <a:off x="838200" y="2060135"/>
            <a:ext cx="3206390" cy="4089785"/>
          </a:xfrm>
          <a:prstGeom prst="roundRect">
            <a:avLst/>
          </a:prstGeom>
          <a:blipFill>
            <a:blip r:embed="rId4"/>
            <a:srcRect/>
            <a:stretch>
              <a:fillRect l="-22000" r="-22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C166D6-EA73-1A35-0EE9-7A422A565CA0}"/>
              </a:ext>
            </a:extLst>
          </p:cNvPr>
          <p:cNvSpPr txBox="1"/>
          <p:nvPr/>
        </p:nvSpPr>
        <p:spPr>
          <a:xfrm>
            <a:off x="457200" y="6232637"/>
            <a:ext cx="28765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i="1" dirty="0"/>
              <a:t>Image: NWNature.net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D7F5A5-5922-C328-1330-16978923C44A}"/>
              </a:ext>
            </a:extLst>
          </p:cNvPr>
          <p:cNvSpPr txBox="1"/>
          <p:nvPr/>
        </p:nvSpPr>
        <p:spPr>
          <a:xfrm>
            <a:off x="4448433" y="623263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i="1" dirty="0"/>
              <a:t>Image:  King 5/</a:t>
            </a:r>
            <a:r>
              <a:rPr lang="en-CA" i="1" dirty="0" err="1"/>
              <a:t>Youtube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1538380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alt water inundation killed off entire forests when these coastal areas suddenly dropped below sea level.">
            <a:extLst>
              <a:ext uri="{FF2B5EF4-FFF2-40B4-BE49-F238E27FC236}">
                <a16:creationId xmlns:a16="http://schemas.microsoft.com/office/drawing/2014/main" id="{441769CA-9DE1-E4C0-6F72-94BD4DC3E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931" y="574180"/>
            <a:ext cx="10258137" cy="507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4E0DFF-C4DA-7952-AE31-3A220C60CE42}"/>
              </a:ext>
            </a:extLst>
          </p:cNvPr>
          <p:cNvSpPr txBox="1"/>
          <p:nvPr/>
        </p:nvSpPr>
        <p:spPr>
          <a:xfrm>
            <a:off x="1163002" y="5914488"/>
            <a:ext cx="93983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1" dirty="0">
                <a:solidFill>
                  <a:srgbClr val="1A1A1A"/>
                </a:solidFill>
                <a:effectLst/>
                <a:latin typeface="Open Sans" panose="020B0606030504020204" pitchFamily="34" charset="0"/>
              </a:rPr>
              <a:t>WGS/DNR, graphic modified from a diagram by Brian Atwater, USGS.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15675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0ECFD-2B46-B949-2E6B-F0BD78226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457200"/>
            <a:ext cx="4343400" cy="1929384"/>
          </a:xfrm>
        </p:spPr>
        <p:txBody>
          <a:bodyPr anchor="ctr">
            <a:normAutofit/>
          </a:bodyPr>
          <a:lstStyle/>
          <a:p>
            <a:r>
              <a:rPr lang="en-CA">
                <a:latin typeface="Congenial SemiBold" panose="02000503040000020004" pitchFamily="2" charset="0"/>
              </a:rPr>
              <a:t>Seafloor Drilling to Unlock the Past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3A3CDB-8076-C130-5D82-A604F1282F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1263" y="457200"/>
            <a:ext cx="6007608" cy="1929384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CA" sz="3200" dirty="0"/>
              <a:t>Deeper sediment is older</a:t>
            </a:r>
          </a:p>
          <a:p>
            <a:pPr marL="0" indent="0">
              <a:buNone/>
            </a:pPr>
            <a:r>
              <a:rPr lang="en-CA" sz="3200" dirty="0"/>
              <a:t>Geologists can study past event by looking at the layers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A9ECE3F7-F4C6-6DBC-32C6-F2A947FAD9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1" r="-3" b="4478"/>
          <a:stretch/>
        </p:blipFill>
        <p:spPr bwMode="auto">
          <a:xfrm>
            <a:off x="497252" y="2569464"/>
            <a:ext cx="5406295" cy="367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men pointing">
            <a:extLst>
              <a:ext uri="{FF2B5EF4-FFF2-40B4-BE49-F238E27FC236}">
                <a16:creationId xmlns:a16="http://schemas.microsoft.com/office/drawing/2014/main" id="{E95D1D45-674B-8014-BA36-D6CEFB449F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0" r="1239" b="-1"/>
          <a:stretch/>
        </p:blipFill>
        <p:spPr bwMode="auto">
          <a:xfrm>
            <a:off x="6311915" y="2569464"/>
            <a:ext cx="5353273" cy="367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D5B729-B308-897C-7929-3649EF9C35FF}"/>
              </a:ext>
            </a:extLst>
          </p:cNvPr>
          <p:cNvSpPr txBox="1"/>
          <p:nvPr/>
        </p:nvSpPr>
        <p:spPr>
          <a:xfrm>
            <a:off x="6096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i="1"/>
              <a:t>Images - https://joidesresolution.org/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13349891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689BE-FF51-2A8F-1B8E-69BFAF9D7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dirty="0">
                <a:latin typeface="Congenial SemiBold" panose="02000503040000020004" pitchFamily="2" charset="0"/>
              </a:rPr>
              <a:t>Painting the Whole Picture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B6361B-51C3-1714-9985-548DEB8E60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92922"/>
          </a:xfrm>
        </p:spPr>
        <p:txBody>
          <a:bodyPr/>
          <a:lstStyle/>
          <a:p>
            <a:r>
              <a:rPr lang="en-CA" dirty="0"/>
              <a:t>Indigenous histories and scientific studies complement each other.</a:t>
            </a:r>
          </a:p>
          <a:p>
            <a:r>
              <a:rPr lang="en-CA" dirty="0"/>
              <a:t>Combined with tsunami descriptions and accurate Japanese timekeeping, scientist determine that at….</a:t>
            </a:r>
          </a:p>
          <a:p>
            <a:pPr marL="0" indent="0">
              <a:buNone/>
            </a:pPr>
            <a:endParaRPr lang="en-CA" dirty="0"/>
          </a:p>
          <a:p>
            <a:pPr marL="0" indent="0" algn="ctr">
              <a:buNone/>
            </a:pPr>
            <a:endParaRPr lang="en-CA" sz="3600" b="1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0E751A6-DCE6-B349-54F2-1739D53605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590" y="3273425"/>
            <a:ext cx="571500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CB9CA0-63EC-67A9-B65A-3F1AD5F454F1}"/>
              </a:ext>
            </a:extLst>
          </p:cNvPr>
          <p:cNvSpPr txBox="1"/>
          <p:nvPr/>
        </p:nvSpPr>
        <p:spPr>
          <a:xfrm>
            <a:off x="1108911" y="4018547"/>
            <a:ext cx="45599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CA" sz="3600" b="1" dirty="0"/>
              <a:t>9PM on January 26, 1700</a:t>
            </a:r>
          </a:p>
          <a:p>
            <a:pPr marL="0" indent="0" algn="ctr">
              <a:buNone/>
            </a:pPr>
            <a:r>
              <a:rPr lang="en-CA" sz="3600" dirty="0"/>
              <a:t>Cascadia fault ruptured</a:t>
            </a:r>
          </a:p>
          <a:p>
            <a:pPr marL="0" indent="0" algn="ctr">
              <a:buNone/>
            </a:pPr>
            <a:r>
              <a:rPr lang="en-CA" sz="3600" b="1"/>
              <a:t>M9</a:t>
            </a:r>
            <a:endParaRPr lang="en-CA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904BEC-3489-B900-78FF-D678500C3616}"/>
              </a:ext>
            </a:extLst>
          </p:cNvPr>
          <p:cNvSpPr txBox="1"/>
          <p:nvPr/>
        </p:nvSpPr>
        <p:spPr>
          <a:xfrm>
            <a:off x="6724650" y="649287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595959"/>
                </a:solidFill>
              </a:rPr>
              <a:t>Image: J</a:t>
            </a:r>
            <a:r>
              <a:rPr lang="en-US" b="0" i="1" dirty="0">
                <a:solidFill>
                  <a:srgbClr val="595959"/>
                </a:solidFill>
                <a:effectLst/>
              </a:rPr>
              <a:t>ONATHAN HAYWARD/THE CANADIAN PRESS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30026962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6E3C7-A280-5CDE-C6E5-70D2DE1CB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6208"/>
            <a:ext cx="3472543" cy="1325563"/>
          </a:xfrm>
        </p:spPr>
        <p:txBody>
          <a:bodyPr>
            <a:normAutofit fontScale="90000"/>
          </a:bodyPr>
          <a:lstStyle/>
          <a:p>
            <a:r>
              <a:rPr lang="en-CA" dirty="0">
                <a:latin typeface="Congenial SemiBold" panose="02000503040000020004" pitchFamily="2" charset="0"/>
              </a:rPr>
              <a:t>Cascadia Subduction Zone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BC8C1D-6FA2-4025-6952-1A73914BCB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06662"/>
            <a:ext cx="31115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0" i="0" dirty="0">
                <a:solidFill>
                  <a:srgbClr val="333333"/>
                </a:solidFill>
                <a:effectLst/>
                <a:latin typeface="Noto Sans" panose="020B0502040504020204" pitchFamily="34" charset="0"/>
              </a:rPr>
              <a:t>13 great earthquakes have occurred in the last 6000 years</a:t>
            </a:r>
          </a:p>
          <a:p>
            <a:pPr marL="0" indent="0">
              <a:buNone/>
            </a:pPr>
            <a:endParaRPr lang="en-US" sz="1200" dirty="0">
              <a:solidFill>
                <a:srgbClr val="333333"/>
              </a:solidFill>
              <a:latin typeface="Noto Sans" panose="020B050204050402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333333"/>
                </a:solidFill>
                <a:latin typeface="Noto Sans" panose="020B0502040504020204" pitchFamily="34" charset="0"/>
              </a:rPr>
              <a:t>Over i</a:t>
            </a:r>
            <a:r>
              <a:rPr lang="en-US" b="0" i="0" dirty="0">
                <a:solidFill>
                  <a:srgbClr val="333333"/>
                </a:solidFill>
                <a:effectLst/>
                <a:latin typeface="Noto Sans" panose="020B0502040504020204" pitchFamily="34" charset="0"/>
              </a:rPr>
              <a:t>rregular intervals of hundreds of years 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2057D7C-869D-A70E-6BE0-CF2EAAFE33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560" y="376011"/>
            <a:ext cx="7785326" cy="622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7052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5F854-F89F-0474-7B81-0F0444211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dirty="0">
                <a:latin typeface="Congenial SemiBold" panose="02000503040000020004" pitchFamily="2" charset="0"/>
              </a:rPr>
              <a:t>What’s on your mind?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DC6F64-E198-06F5-F571-14A8EC9A6E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sz="3600" dirty="0"/>
              <a:t>Take some time to write down your thoughts regarding earthquakes, earthquake effects, preparedness, oral histories, </a:t>
            </a:r>
            <a:r>
              <a:rPr lang="en-CA" sz="3600"/>
              <a:t>etc.</a:t>
            </a:r>
            <a:endParaRPr lang="en-CA" sz="3600" dirty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r>
              <a:rPr lang="en-CA" sz="3200" dirty="0"/>
              <a:t>What did you learn that you will remember for a long time?</a:t>
            </a:r>
          </a:p>
          <a:p>
            <a:pPr marL="0" indent="0">
              <a:buNone/>
            </a:pPr>
            <a:r>
              <a:rPr lang="en-CA" sz="3200" dirty="0"/>
              <a:t>What are you looking forward to learning more about?</a:t>
            </a:r>
          </a:p>
        </p:txBody>
      </p:sp>
      <p:pic>
        <p:nvPicPr>
          <p:cNvPr id="4" name="Picture 2" descr="SchoolShake">
            <a:extLst>
              <a:ext uri="{FF2B5EF4-FFF2-40B4-BE49-F238E27FC236}">
                <a16:creationId xmlns:a16="http://schemas.microsoft.com/office/drawing/2014/main" id="{07FBDC00-6118-E6BF-7FDC-B71DF644E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596" y="5231447"/>
            <a:ext cx="2166808" cy="126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78443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5" name="Rectangle 1034">
            <a:extLst>
              <a:ext uri="{FF2B5EF4-FFF2-40B4-BE49-F238E27FC236}">
                <a16:creationId xmlns:a16="http://schemas.microsoft.com/office/drawing/2014/main" id="{5F879AC3-D4CE-493C-ADC7-06205677F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37" name="Freeform: Shape 1036">
            <a:extLst>
              <a:ext uri="{FF2B5EF4-FFF2-40B4-BE49-F238E27FC236}">
                <a16:creationId xmlns:a16="http://schemas.microsoft.com/office/drawing/2014/main" id="{736F0DFD-0954-464F-BF12-DD2E6F6E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983504" cy="6858000"/>
          </a:xfrm>
          <a:custGeom>
            <a:avLst/>
            <a:gdLst>
              <a:gd name="connsiteX0" fmla="*/ 0 w 1983504"/>
              <a:gd name="connsiteY0" fmla="*/ 0 h 6858000"/>
              <a:gd name="connsiteX1" fmla="*/ 1376658 w 1983504"/>
              <a:gd name="connsiteY1" fmla="*/ 0 h 6858000"/>
              <a:gd name="connsiteX2" fmla="*/ 1690650 w 1983504"/>
              <a:gd name="connsiteY2" fmla="*/ 110269 h 6858000"/>
              <a:gd name="connsiteX3" fmla="*/ 1645361 w 1983504"/>
              <a:gd name="connsiteY3" fmla="*/ 135168 h 6858000"/>
              <a:gd name="connsiteX4" fmla="*/ 1373640 w 1983504"/>
              <a:gd name="connsiteY4" fmla="*/ 71141 h 6858000"/>
              <a:gd name="connsiteX5" fmla="*/ 1319295 w 1983504"/>
              <a:gd name="connsiteY5" fmla="*/ 88927 h 6858000"/>
              <a:gd name="connsiteX6" fmla="*/ 1346468 w 1983504"/>
              <a:gd name="connsiteY6" fmla="*/ 163625 h 6858000"/>
              <a:gd name="connsiteX7" fmla="*/ 1464213 w 1983504"/>
              <a:gd name="connsiteY7" fmla="*/ 192082 h 6858000"/>
              <a:gd name="connsiteX8" fmla="*/ 1648381 w 1983504"/>
              <a:gd name="connsiteY8" fmla="*/ 373491 h 6858000"/>
              <a:gd name="connsiteX9" fmla="*/ 1370620 w 1983504"/>
              <a:gd name="connsiteY9" fmla="*/ 352148 h 6858000"/>
              <a:gd name="connsiteX10" fmla="*/ 1322314 w 1983504"/>
              <a:gd name="connsiteY10" fmla="*/ 394834 h 6858000"/>
              <a:gd name="connsiteX11" fmla="*/ 1304199 w 1983504"/>
              <a:gd name="connsiteY11" fmla="*/ 451747 h 6858000"/>
              <a:gd name="connsiteX12" fmla="*/ 1222682 w 1983504"/>
              <a:gd name="connsiteY12" fmla="*/ 359262 h 6858000"/>
              <a:gd name="connsiteX13" fmla="*/ 1153242 w 1983504"/>
              <a:gd name="connsiteY13" fmla="*/ 334364 h 6858000"/>
              <a:gd name="connsiteX14" fmla="*/ 1132108 w 1983504"/>
              <a:gd name="connsiteY14" fmla="*/ 416176 h 6858000"/>
              <a:gd name="connsiteX15" fmla="*/ 1195509 w 1983504"/>
              <a:gd name="connsiteY15" fmla="*/ 505101 h 6858000"/>
              <a:gd name="connsiteX16" fmla="*/ 1364582 w 1983504"/>
              <a:gd name="connsiteY16" fmla="*/ 558458 h 6858000"/>
              <a:gd name="connsiteX17" fmla="*/ 1183434 w 1983504"/>
              <a:gd name="connsiteY17" fmla="*/ 558458 h 6858000"/>
              <a:gd name="connsiteX18" fmla="*/ 975114 w 1983504"/>
              <a:gd name="connsiteY18" fmla="*/ 522887 h 6858000"/>
              <a:gd name="connsiteX19" fmla="*/ 754716 w 1983504"/>
              <a:gd name="connsiteY19" fmla="*/ 533558 h 6858000"/>
              <a:gd name="connsiteX20" fmla="*/ 546395 w 1983504"/>
              <a:gd name="connsiteY20" fmla="*/ 462417 h 6858000"/>
              <a:gd name="connsiteX21" fmla="*/ 335056 w 1983504"/>
              <a:gd name="connsiteY21" fmla="*/ 465975 h 6858000"/>
              <a:gd name="connsiteX22" fmla="*/ 1270988 w 1983504"/>
              <a:gd name="connsiteY22" fmla="*/ 910606 h 6858000"/>
              <a:gd name="connsiteX23" fmla="*/ 1225701 w 1983504"/>
              <a:gd name="connsiteY23" fmla="*/ 921277 h 6858000"/>
              <a:gd name="connsiteX24" fmla="*/ 1165318 w 1983504"/>
              <a:gd name="connsiteY24" fmla="*/ 949734 h 6858000"/>
              <a:gd name="connsiteX25" fmla="*/ 1210606 w 1983504"/>
              <a:gd name="connsiteY25" fmla="*/ 1006647 h 6858000"/>
              <a:gd name="connsiteX26" fmla="*/ 1455156 w 1983504"/>
              <a:gd name="connsiteY26" fmla="*/ 1113358 h 6858000"/>
              <a:gd name="connsiteX27" fmla="*/ 1515538 w 1983504"/>
              <a:gd name="connsiteY27" fmla="*/ 1220069 h 6858000"/>
              <a:gd name="connsiteX28" fmla="*/ 1440060 w 1983504"/>
              <a:gd name="connsiteY28" fmla="*/ 1209399 h 6858000"/>
              <a:gd name="connsiteX29" fmla="*/ 1373640 w 1983504"/>
              <a:gd name="connsiteY29" fmla="*/ 1230741 h 6858000"/>
              <a:gd name="connsiteX30" fmla="*/ 1400810 w 1983504"/>
              <a:gd name="connsiteY30" fmla="*/ 1365909 h 6858000"/>
              <a:gd name="connsiteX31" fmla="*/ 1748012 w 1983504"/>
              <a:gd name="connsiteY31" fmla="*/ 1540204 h 6858000"/>
              <a:gd name="connsiteX32" fmla="*/ 1778203 w 1983504"/>
              <a:gd name="connsiteY32" fmla="*/ 1597117 h 6858000"/>
              <a:gd name="connsiteX33" fmla="*/ 1735936 w 1983504"/>
              <a:gd name="connsiteY33" fmla="*/ 1636245 h 6858000"/>
              <a:gd name="connsiteX34" fmla="*/ 1624228 w 1983504"/>
              <a:gd name="connsiteY34" fmla="*/ 1657587 h 6858000"/>
              <a:gd name="connsiteX35" fmla="*/ 1781223 w 1983504"/>
              <a:gd name="connsiteY35" fmla="*/ 1849668 h 6858000"/>
              <a:gd name="connsiteX36" fmla="*/ 1838587 w 1983504"/>
              <a:gd name="connsiteY36" fmla="*/ 1903025 h 6858000"/>
              <a:gd name="connsiteX37" fmla="*/ 1938218 w 1983504"/>
              <a:gd name="connsiteY37" fmla="*/ 1984836 h 6858000"/>
              <a:gd name="connsiteX38" fmla="*/ 1938218 w 1983504"/>
              <a:gd name="connsiteY38" fmla="*/ 2013292 h 6858000"/>
              <a:gd name="connsiteX39" fmla="*/ 1805376 w 1983504"/>
              <a:gd name="connsiteY39" fmla="*/ 2102219 h 6858000"/>
              <a:gd name="connsiteX40" fmla="*/ 1563844 w 1983504"/>
              <a:gd name="connsiteY40" fmla="*/ 2077320 h 6858000"/>
              <a:gd name="connsiteX41" fmla="*/ 1920104 w 1983504"/>
              <a:gd name="connsiteY41" fmla="*/ 2208931 h 6858000"/>
              <a:gd name="connsiteX42" fmla="*/ 766792 w 1983504"/>
              <a:gd name="connsiteY42" fmla="*/ 1892353 h 6858000"/>
              <a:gd name="connsiteX43" fmla="*/ 839252 w 1983504"/>
              <a:gd name="connsiteY43" fmla="*/ 1974165 h 6858000"/>
              <a:gd name="connsiteX44" fmla="*/ 1243816 w 1983504"/>
              <a:gd name="connsiteY44" fmla="*/ 2191146 h 6858000"/>
              <a:gd name="connsiteX45" fmla="*/ 1358543 w 1983504"/>
              <a:gd name="connsiteY45" fmla="*/ 2326314 h 6858000"/>
              <a:gd name="connsiteX46" fmla="*/ 1479310 w 1983504"/>
              <a:gd name="connsiteY46" fmla="*/ 2401012 h 6858000"/>
              <a:gd name="connsiteX47" fmla="*/ 1648381 w 1983504"/>
              <a:gd name="connsiteY47" fmla="*/ 2401012 h 6858000"/>
              <a:gd name="connsiteX48" fmla="*/ 1769146 w 1983504"/>
              <a:gd name="connsiteY48" fmla="*/ 2518395 h 6858000"/>
              <a:gd name="connsiteX49" fmla="*/ 1645361 w 1983504"/>
              <a:gd name="connsiteY49" fmla="*/ 2543294 h 6858000"/>
              <a:gd name="connsiteX50" fmla="*/ 1500444 w 1983504"/>
              <a:gd name="connsiteY50" fmla="*/ 2525509 h 6858000"/>
              <a:gd name="connsiteX51" fmla="*/ 1337410 w 1983504"/>
              <a:gd name="connsiteY51" fmla="*/ 2564636 h 6858000"/>
              <a:gd name="connsiteX52" fmla="*/ 1186452 w 1983504"/>
              <a:gd name="connsiteY52" fmla="*/ 2532623 h 6858000"/>
              <a:gd name="connsiteX53" fmla="*/ 1005304 w 1983504"/>
              <a:gd name="connsiteY53" fmla="*/ 2553965 h 6858000"/>
              <a:gd name="connsiteX54" fmla="*/ 947940 w 1983504"/>
              <a:gd name="connsiteY54" fmla="*/ 2692689 h 6858000"/>
              <a:gd name="connsiteX55" fmla="*/ 929826 w 1983504"/>
              <a:gd name="connsiteY55" fmla="*/ 2703362 h 6858000"/>
              <a:gd name="connsiteX56" fmla="*/ 594701 w 1983504"/>
              <a:gd name="connsiteY56" fmla="*/ 2923898 h 6858000"/>
              <a:gd name="connsiteX57" fmla="*/ 501108 w 1983504"/>
              <a:gd name="connsiteY57" fmla="*/ 2941684 h 6858000"/>
              <a:gd name="connsiteX58" fmla="*/ 1053610 w 1983504"/>
              <a:gd name="connsiteY58" fmla="*/ 3329402 h 6858000"/>
              <a:gd name="connsiteX59" fmla="*/ 682256 w 1983504"/>
              <a:gd name="connsiteY59" fmla="*/ 3229805 h 6858000"/>
              <a:gd name="connsiteX60" fmla="*/ 630932 w 1983504"/>
              <a:gd name="connsiteY60" fmla="*/ 3393429 h 6858000"/>
              <a:gd name="connsiteX61" fmla="*/ 806041 w 1983504"/>
              <a:gd name="connsiteY61" fmla="*/ 3539269 h 6858000"/>
              <a:gd name="connsiteX62" fmla="*/ 869444 w 1983504"/>
              <a:gd name="connsiteY62" fmla="*/ 3827390 h 6858000"/>
              <a:gd name="connsiteX63" fmla="*/ 839252 w 1983504"/>
              <a:gd name="connsiteY63" fmla="*/ 4090612 h 6858000"/>
              <a:gd name="connsiteX64" fmla="*/ 763774 w 1983504"/>
              <a:gd name="connsiteY64" fmla="*/ 4172424 h 6858000"/>
              <a:gd name="connsiteX65" fmla="*/ 655085 w 1983504"/>
              <a:gd name="connsiteY65" fmla="*/ 4321821 h 6858000"/>
              <a:gd name="connsiteX66" fmla="*/ 588662 w 1983504"/>
              <a:gd name="connsiteY66" fmla="*/ 4414305 h 6858000"/>
              <a:gd name="connsiteX67" fmla="*/ 356189 w 1983504"/>
              <a:gd name="connsiteY67" fmla="*/ 4378734 h 6858000"/>
              <a:gd name="connsiteX68" fmla="*/ 667160 w 1983504"/>
              <a:gd name="connsiteY68" fmla="*/ 4613499 h 6858000"/>
              <a:gd name="connsiteX69" fmla="*/ 416573 w 1983504"/>
              <a:gd name="connsiteY69" fmla="*/ 4585042 h 6858000"/>
              <a:gd name="connsiteX70" fmla="*/ 335056 w 1983504"/>
              <a:gd name="connsiteY70" fmla="*/ 4602828 h 6858000"/>
              <a:gd name="connsiteX71" fmla="*/ 380342 w 1983504"/>
              <a:gd name="connsiteY71" fmla="*/ 4677526 h 6858000"/>
              <a:gd name="connsiteX72" fmla="*/ 564510 w 1983504"/>
              <a:gd name="connsiteY72" fmla="*/ 4805580 h 6858000"/>
              <a:gd name="connsiteX73" fmla="*/ 944922 w 1983504"/>
              <a:gd name="connsiteY73" fmla="*/ 5154171 h 6858000"/>
              <a:gd name="connsiteX74" fmla="*/ 576586 w 1983504"/>
              <a:gd name="connsiteY74" fmla="*/ 4994104 h 6858000"/>
              <a:gd name="connsiteX75" fmla="*/ 963036 w 1983504"/>
              <a:gd name="connsiteY75" fmla="*/ 5353367 h 6858000"/>
              <a:gd name="connsiteX76" fmla="*/ 1047572 w 1983504"/>
              <a:gd name="connsiteY76" fmla="*/ 5474306 h 6858000"/>
              <a:gd name="connsiteX77" fmla="*/ 1222682 w 1983504"/>
              <a:gd name="connsiteY77" fmla="*/ 5769542 h 6858000"/>
              <a:gd name="connsiteX78" fmla="*/ 1213626 w 1983504"/>
              <a:gd name="connsiteY78" fmla="*/ 5801555 h 6858000"/>
              <a:gd name="connsiteX79" fmla="*/ 1014361 w 1983504"/>
              <a:gd name="connsiteY79" fmla="*/ 5755314 h 6858000"/>
              <a:gd name="connsiteX80" fmla="*/ 1274008 w 1983504"/>
              <a:gd name="connsiteY80" fmla="*/ 6004307 h 6858000"/>
              <a:gd name="connsiteX81" fmla="*/ 1542711 w 1983504"/>
              <a:gd name="connsiteY81" fmla="*/ 6196388 h 6858000"/>
              <a:gd name="connsiteX82" fmla="*/ 1352504 w 1983504"/>
              <a:gd name="connsiteY82" fmla="*/ 6167932 h 6858000"/>
              <a:gd name="connsiteX83" fmla="*/ 1089840 w 1983504"/>
              <a:gd name="connsiteY83" fmla="*/ 6057663 h 6858000"/>
              <a:gd name="connsiteX84" fmla="*/ 999266 w 1983504"/>
              <a:gd name="connsiteY84" fmla="*/ 6100347 h 6858000"/>
              <a:gd name="connsiteX85" fmla="*/ 1246836 w 1983504"/>
              <a:gd name="connsiteY85" fmla="*/ 6281757 h 6858000"/>
              <a:gd name="connsiteX86" fmla="*/ 1388735 w 1983504"/>
              <a:gd name="connsiteY86" fmla="*/ 6367127 h 6858000"/>
              <a:gd name="connsiteX87" fmla="*/ 1446099 w 1983504"/>
              <a:gd name="connsiteY87" fmla="*/ 6431153 h 6858000"/>
              <a:gd name="connsiteX88" fmla="*/ 1609132 w 1983504"/>
              <a:gd name="connsiteY88" fmla="*/ 6658805 h 6858000"/>
              <a:gd name="connsiteX89" fmla="*/ 1983504 w 1983504"/>
              <a:gd name="connsiteY89" fmla="*/ 6858000 h 6858000"/>
              <a:gd name="connsiteX90" fmla="*/ 0 w 1983504"/>
              <a:gd name="connsiteY9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83504" h="6858000">
                <a:moveTo>
                  <a:pt x="0" y="0"/>
                </a:moveTo>
                <a:lnTo>
                  <a:pt x="1376658" y="0"/>
                </a:lnTo>
                <a:cubicBezTo>
                  <a:pt x="1482328" y="35571"/>
                  <a:pt x="1584980" y="78255"/>
                  <a:pt x="1690650" y="110269"/>
                </a:cubicBezTo>
                <a:cubicBezTo>
                  <a:pt x="1675553" y="145839"/>
                  <a:pt x="1660458" y="138725"/>
                  <a:pt x="1645361" y="135168"/>
                </a:cubicBezTo>
                <a:cubicBezTo>
                  <a:pt x="1554788" y="120941"/>
                  <a:pt x="1461194" y="110269"/>
                  <a:pt x="1373640" y="71141"/>
                </a:cubicBezTo>
                <a:cubicBezTo>
                  <a:pt x="1352504" y="64027"/>
                  <a:pt x="1328352" y="64027"/>
                  <a:pt x="1319295" y="88927"/>
                </a:cubicBezTo>
                <a:cubicBezTo>
                  <a:pt x="1304199" y="124497"/>
                  <a:pt x="1325332" y="145839"/>
                  <a:pt x="1346468" y="163625"/>
                </a:cubicBezTo>
                <a:cubicBezTo>
                  <a:pt x="1382696" y="195638"/>
                  <a:pt x="1424964" y="188525"/>
                  <a:pt x="1464213" y="192082"/>
                </a:cubicBezTo>
                <a:cubicBezTo>
                  <a:pt x="1572902" y="209867"/>
                  <a:pt x="1624228" y="259665"/>
                  <a:pt x="1648381" y="373491"/>
                </a:cubicBezTo>
                <a:cubicBezTo>
                  <a:pt x="1554788" y="327250"/>
                  <a:pt x="1461194" y="384162"/>
                  <a:pt x="1370620" y="352148"/>
                </a:cubicBezTo>
                <a:cubicBezTo>
                  <a:pt x="1346468" y="345034"/>
                  <a:pt x="1310237" y="355706"/>
                  <a:pt x="1322314" y="394834"/>
                </a:cubicBezTo>
                <a:cubicBezTo>
                  <a:pt x="1334390" y="430405"/>
                  <a:pt x="1373640" y="458860"/>
                  <a:pt x="1304199" y="451747"/>
                </a:cubicBezTo>
                <a:cubicBezTo>
                  <a:pt x="1252873" y="448189"/>
                  <a:pt x="1237778" y="405504"/>
                  <a:pt x="1222682" y="359262"/>
                </a:cubicBezTo>
                <a:cubicBezTo>
                  <a:pt x="1210606" y="334364"/>
                  <a:pt x="1177395" y="320135"/>
                  <a:pt x="1153242" y="334364"/>
                </a:cubicBezTo>
                <a:cubicBezTo>
                  <a:pt x="1123051" y="348592"/>
                  <a:pt x="1132108" y="387720"/>
                  <a:pt x="1132108" y="416176"/>
                </a:cubicBezTo>
                <a:cubicBezTo>
                  <a:pt x="1129088" y="469532"/>
                  <a:pt x="1153242" y="494431"/>
                  <a:pt x="1195509" y="505101"/>
                </a:cubicBezTo>
                <a:cubicBezTo>
                  <a:pt x="1246836" y="519330"/>
                  <a:pt x="1298160" y="537116"/>
                  <a:pt x="1364582" y="558458"/>
                </a:cubicBezTo>
                <a:cubicBezTo>
                  <a:pt x="1292122" y="594028"/>
                  <a:pt x="1237778" y="586915"/>
                  <a:pt x="1183434" y="558458"/>
                </a:cubicBezTo>
                <a:cubicBezTo>
                  <a:pt x="1117012" y="526444"/>
                  <a:pt x="1029458" y="483759"/>
                  <a:pt x="975114" y="522887"/>
                </a:cubicBezTo>
                <a:cubicBezTo>
                  <a:pt x="893597" y="579800"/>
                  <a:pt x="827176" y="544229"/>
                  <a:pt x="754716" y="533558"/>
                </a:cubicBezTo>
                <a:cubicBezTo>
                  <a:pt x="603758" y="512216"/>
                  <a:pt x="697352" y="480203"/>
                  <a:pt x="546395" y="462417"/>
                </a:cubicBezTo>
                <a:cubicBezTo>
                  <a:pt x="486012" y="455303"/>
                  <a:pt x="422610" y="426847"/>
                  <a:pt x="335056" y="465975"/>
                </a:cubicBezTo>
                <a:cubicBezTo>
                  <a:pt x="730563" y="672284"/>
                  <a:pt x="917750" y="658055"/>
                  <a:pt x="1270988" y="910606"/>
                </a:cubicBezTo>
                <a:cubicBezTo>
                  <a:pt x="1255893" y="935506"/>
                  <a:pt x="1240798" y="924835"/>
                  <a:pt x="1225701" y="921277"/>
                </a:cubicBezTo>
                <a:cubicBezTo>
                  <a:pt x="1201548" y="917720"/>
                  <a:pt x="1171356" y="903491"/>
                  <a:pt x="1165318" y="949734"/>
                </a:cubicBezTo>
                <a:cubicBezTo>
                  <a:pt x="1162298" y="985305"/>
                  <a:pt x="1180415" y="1003089"/>
                  <a:pt x="1210606" y="1006647"/>
                </a:cubicBezTo>
                <a:cubicBezTo>
                  <a:pt x="1298160" y="1020875"/>
                  <a:pt x="1376658" y="1070674"/>
                  <a:pt x="1455156" y="1113358"/>
                </a:cubicBezTo>
                <a:cubicBezTo>
                  <a:pt x="1491385" y="1131144"/>
                  <a:pt x="1530634" y="1156043"/>
                  <a:pt x="1515538" y="1220069"/>
                </a:cubicBezTo>
                <a:cubicBezTo>
                  <a:pt x="1485348" y="1237855"/>
                  <a:pt x="1464213" y="1212955"/>
                  <a:pt x="1440060" y="1209399"/>
                </a:cubicBezTo>
                <a:cubicBezTo>
                  <a:pt x="1415907" y="1205842"/>
                  <a:pt x="1358543" y="1220069"/>
                  <a:pt x="1373640" y="1230741"/>
                </a:cubicBezTo>
                <a:cubicBezTo>
                  <a:pt x="1443080" y="1269868"/>
                  <a:pt x="1316276" y="1365909"/>
                  <a:pt x="1400810" y="1365909"/>
                </a:cubicBezTo>
                <a:cubicBezTo>
                  <a:pt x="1539691" y="1365909"/>
                  <a:pt x="1615170" y="1536647"/>
                  <a:pt x="1748012" y="1540204"/>
                </a:cubicBezTo>
                <a:cubicBezTo>
                  <a:pt x="1769146" y="1540204"/>
                  <a:pt x="1778203" y="1572219"/>
                  <a:pt x="1778203" y="1597117"/>
                </a:cubicBezTo>
                <a:cubicBezTo>
                  <a:pt x="1778203" y="1629132"/>
                  <a:pt x="1757070" y="1632688"/>
                  <a:pt x="1735936" y="1636245"/>
                </a:cubicBezTo>
                <a:cubicBezTo>
                  <a:pt x="1702725" y="1639802"/>
                  <a:pt x="1666496" y="1597117"/>
                  <a:pt x="1624228" y="1657587"/>
                </a:cubicBezTo>
                <a:cubicBezTo>
                  <a:pt x="1702725" y="1693158"/>
                  <a:pt x="1784242" y="1728729"/>
                  <a:pt x="1781223" y="1849668"/>
                </a:cubicBezTo>
                <a:cubicBezTo>
                  <a:pt x="1781223" y="1881683"/>
                  <a:pt x="1814434" y="1895910"/>
                  <a:pt x="1838587" y="1903025"/>
                </a:cubicBezTo>
                <a:cubicBezTo>
                  <a:pt x="1880854" y="1917252"/>
                  <a:pt x="1914065" y="1938595"/>
                  <a:pt x="1938218" y="1984836"/>
                </a:cubicBezTo>
                <a:cubicBezTo>
                  <a:pt x="1938218" y="1995507"/>
                  <a:pt x="1938218" y="2002622"/>
                  <a:pt x="1938218" y="2013292"/>
                </a:cubicBezTo>
                <a:cubicBezTo>
                  <a:pt x="1932180" y="2123562"/>
                  <a:pt x="1871798" y="2120004"/>
                  <a:pt x="1805376" y="2102219"/>
                </a:cubicBezTo>
                <a:cubicBezTo>
                  <a:pt x="1726878" y="2080877"/>
                  <a:pt x="1648381" y="2038192"/>
                  <a:pt x="1563844" y="2077320"/>
                </a:cubicBezTo>
                <a:cubicBezTo>
                  <a:pt x="1681592" y="2130676"/>
                  <a:pt x="1811414" y="2134233"/>
                  <a:pt x="1920104" y="2208931"/>
                </a:cubicBezTo>
                <a:cubicBezTo>
                  <a:pt x="1515538" y="2223159"/>
                  <a:pt x="1159280" y="1984836"/>
                  <a:pt x="766792" y="1892353"/>
                </a:cubicBezTo>
                <a:cubicBezTo>
                  <a:pt x="778869" y="1952823"/>
                  <a:pt x="812080" y="1967051"/>
                  <a:pt x="839252" y="1974165"/>
                </a:cubicBezTo>
                <a:cubicBezTo>
                  <a:pt x="984170" y="2020407"/>
                  <a:pt x="1110974" y="2112891"/>
                  <a:pt x="1243816" y="2191146"/>
                </a:cubicBezTo>
                <a:cubicBezTo>
                  <a:pt x="1298160" y="2223159"/>
                  <a:pt x="1337410" y="2258731"/>
                  <a:pt x="1358543" y="2326314"/>
                </a:cubicBezTo>
                <a:cubicBezTo>
                  <a:pt x="1376658" y="2390340"/>
                  <a:pt x="1412888" y="2418796"/>
                  <a:pt x="1479310" y="2401012"/>
                </a:cubicBezTo>
                <a:cubicBezTo>
                  <a:pt x="1533654" y="2386784"/>
                  <a:pt x="1591018" y="2393898"/>
                  <a:pt x="1648381" y="2401012"/>
                </a:cubicBezTo>
                <a:cubicBezTo>
                  <a:pt x="1711782" y="2408126"/>
                  <a:pt x="1784242" y="2479267"/>
                  <a:pt x="1769146" y="2518395"/>
                </a:cubicBezTo>
                <a:cubicBezTo>
                  <a:pt x="1738956" y="2582422"/>
                  <a:pt x="1687630" y="2550408"/>
                  <a:pt x="1645361" y="2543294"/>
                </a:cubicBezTo>
                <a:cubicBezTo>
                  <a:pt x="1594036" y="2536181"/>
                  <a:pt x="1500444" y="2518395"/>
                  <a:pt x="1500444" y="2525509"/>
                </a:cubicBezTo>
                <a:cubicBezTo>
                  <a:pt x="1467232" y="2685576"/>
                  <a:pt x="1391754" y="2564636"/>
                  <a:pt x="1337410" y="2564636"/>
                </a:cubicBezTo>
                <a:cubicBezTo>
                  <a:pt x="1286084" y="2564636"/>
                  <a:pt x="1234759" y="2546851"/>
                  <a:pt x="1186452" y="2532623"/>
                </a:cubicBezTo>
                <a:cubicBezTo>
                  <a:pt x="1123051" y="2514837"/>
                  <a:pt x="1065688" y="2546851"/>
                  <a:pt x="1005304" y="2553965"/>
                </a:cubicBezTo>
                <a:cubicBezTo>
                  <a:pt x="950960" y="2561080"/>
                  <a:pt x="981150" y="2653563"/>
                  <a:pt x="947940" y="2692689"/>
                </a:cubicBezTo>
                <a:cubicBezTo>
                  <a:pt x="941903" y="2703362"/>
                  <a:pt x="935864" y="2703362"/>
                  <a:pt x="929826" y="2703362"/>
                </a:cubicBezTo>
                <a:cubicBezTo>
                  <a:pt x="911711" y="2980812"/>
                  <a:pt x="594701" y="2913227"/>
                  <a:pt x="594701" y="2923898"/>
                </a:cubicBezTo>
                <a:cubicBezTo>
                  <a:pt x="567529" y="2941684"/>
                  <a:pt x="534318" y="2899000"/>
                  <a:pt x="501108" y="2941684"/>
                </a:cubicBezTo>
                <a:cubicBezTo>
                  <a:pt x="643007" y="3137322"/>
                  <a:pt x="860386" y="3183563"/>
                  <a:pt x="1053610" y="3329402"/>
                </a:cubicBezTo>
                <a:cubicBezTo>
                  <a:pt x="893597" y="3379202"/>
                  <a:pt x="800002" y="3208463"/>
                  <a:pt x="682256" y="3229805"/>
                </a:cubicBezTo>
                <a:cubicBezTo>
                  <a:pt x="624893" y="3283162"/>
                  <a:pt x="796984" y="3368530"/>
                  <a:pt x="630932" y="3393429"/>
                </a:cubicBezTo>
                <a:cubicBezTo>
                  <a:pt x="703390" y="3439672"/>
                  <a:pt x="754716" y="3485914"/>
                  <a:pt x="806041" y="3539269"/>
                </a:cubicBezTo>
                <a:cubicBezTo>
                  <a:pt x="893597" y="3635309"/>
                  <a:pt x="911711" y="3699337"/>
                  <a:pt x="869444" y="3827390"/>
                </a:cubicBezTo>
                <a:cubicBezTo>
                  <a:pt x="842270" y="3912759"/>
                  <a:pt x="803022" y="3991015"/>
                  <a:pt x="839252" y="4090612"/>
                </a:cubicBezTo>
                <a:cubicBezTo>
                  <a:pt x="863405" y="4158196"/>
                  <a:pt x="854347" y="4204438"/>
                  <a:pt x="763774" y="4172424"/>
                </a:cubicBezTo>
                <a:cubicBezTo>
                  <a:pt x="667160" y="4140411"/>
                  <a:pt x="630932" y="4200882"/>
                  <a:pt x="655085" y="4321821"/>
                </a:cubicBezTo>
                <a:cubicBezTo>
                  <a:pt x="670179" y="4400076"/>
                  <a:pt x="655085" y="4424975"/>
                  <a:pt x="588662" y="4414305"/>
                </a:cubicBezTo>
                <a:cubicBezTo>
                  <a:pt x="516204" y="4403633"/>
                  <a:pt x="446764" y="4353835"/>
                  <a:pt x="356189" y="4378734"/>
                </a:cubicBezTo>
                <a:cubicBezTo>
                  <a:pt x="428648" y="4521016"/>
                  <a:pt x="582626" y="4478331"/>
                  <a:pt x="667160" y="4613499"/>
                </a:cubicBezTo>
                <a:cubicBezTo>
                  <a:pt x="567529" y="4613499"/>
                  <a:pt x="489031" y="4613499"/>
                  <a:pt x="416573" y="4585042"/>
                </a:cubicBezTo>
                <a:cubicBezTo>
                  <a:pt x="386381" y="4574373"/>
                  <a:pt x="353170" y="4560144"/>
                  <a:pt x="335056" y="4602828"/>
                </a:cubicBezTo>
                <a:cubicBezTo>
                  <a:pt x="313920" y="4652628"/>
                  <a:pt x="356189" y="4670412"/>
                  <a:pt x="380342" y="4677526"/>
                </a:cubicBezTo>
                <a:cubicBezTo>
                  <a:pt x="449784" y="4702425"/>
                  <a:pt x="504126" y="4759339"/>
                  <a:pt x="564510" y="4805580"/>
                </a:cubicBezTo>
                <a:cubicBezTo>
                  <a:pt x="694332" y="4905177"/>
                  <a:pt x="836233" y="4990547"/>
                  <a:pt x="944922" y="5154171"/>
                </a:cubicBezTo>
                <a:cubicBezTo>
                  <a:pt x="809060" y="5111487"/>
                  <a:pt x="706410" y="5011889"/>
                  <a:pt x="576586" y="4994104"/>
                </a:cubicBezTo>
                <a:cubicBezTo>
                  <a:pt x="688296" y="5143500"/>
                  <a:pt x="830194" y="5243097"/>
                  <a:pt x="963036" y="5353367"/>
                </a:cubicBezTo>
                <a:cubicBezTo>
                  <a:pt x="1002286" y="5385379"/>
                  <a:pt x="1041534" y="5406721"/>
                  <a:pt x="1047572" y="5474306"/>
                </a:cubicBezTo>
                <a:cubicBezTo>
                  <a:pt x="1065688" y="5605917"/>
                  <a:pt x="1113992" y="5712629"/>
                  <a:pt x="1222682" y="5769542"/>
                </a:cubicBezTo>
                <a:cubicBezTo>
                  <a:pt x="1222682" y="5769542"/>
                  <a:pt x="1216644" y="5790884"/>
                  <a:pt x="1213626" y="5801555"/>
                </a:cubicBezTo>
                <a:cubicBezTo>
                  <a:pt x="1147203" y="5805112"/>
                  <a:pt x="1095878" y="5726858"/>
                  <a:pt x="1014361" y="5755314"/>
                </a:cubicBezTo>
                <a:cubicBezTo>
                  <a:pt x="1095878" y="5862025"/>
                  <a:pt x="1162298" y="5954508"/>
                  <a:pt x="1274008" y="6004307"/>
                </a:cubicBezTo>
                <a:cubicBezTo>
                  <a:pt x="1364582" y="6043434"/>
                  <a:pt x="1476290" y="6068335"/>
                  <a:pt x="1542711" y="6196388"/>
                </a:cubicBezTo>
                <a:cubicBezTo>
                  <a:pt x="1467232" y="6221287"/>
                  <a:pt x="1409868" y="6189274"/>
                  <a:pt x="1352504" y="6167932"/>
                </a:cubicBezTo>
                <a:cubicBezTo>
                  <a:pt x="1264950" y="6132361"/>
                  <a:pt x="1177395" y="6093234"/>
                  <a:pt x="1089840" y="6057663"/>
                </a:cubicBezTo>
                <a:cubicBezTo>
                  <a:pt x="1056628" y="6043434"/>
                  <a:pt x="1020400" y="6036320"/>
                  <a:pt x="999266" y="6100347"/>
                </a:cubicBezTo>
                <a:cubicBezTo>
                  <a:pt x="1110974" y="6114575"/>
                  <a:pt x="1177395" y="6199945"/>
                  <a:pt x="1246836" y="6281757"/>
                </a:cubicBezTo>
                <a:cubicBezTo>
                  <a:pt x="1286084" y="6327999"/>
                  <a:pt x="1319295" y="6388469"/>
                  <a:pt x="1388735" y="6367127"/>
                </a:cubicBezTo>
                <a:cubicBezTo>
                  <a:pt x="1424964" y="6356456"/>
                  <a:pt x="1449118" y="6388469"/>
                  <a:pt x="1446099" y="6431153"/>
                </a:cubicBezTo>
                <a:cubicBezTo>
                  <a:pt x="1431002" y="6580550"/>
                  <a:pt x="1518558" y="6630349"/>
                  <a:pt x="1609132" y="6658805"/>
                </a:cubicBezTo>
                <a:cubicBezTo>
                  <a:pt x="1741974" y="6701489"/>
                  <a:pt x="1859720" y="6786859"/>
                  <a:pt x="1983504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7AD51D-4244-F532-6501-E0390F7F6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4021" y="247458"/>
            <a:ext cx="7623958" cy="1647126"/>
          </a:xfrm>
        </p:spPr>
        <p:txBody>
          <a:bodyPr anchor="b">
            <a:normAutofit/>
          </a:bodyPr>
          <a:lstStyle/>
          <a:p>
            <a:pPr algn="ctr"/>
            <a:r>
              <a:rPr lang="en-CA" sz="3600" dirty="0">
                <a:solidFill>
                  <a:schemeClr val="accent1">
                    <a:lumMod val="50000"/>
                  </a:schemeClr>
                </a:solidFill>
                <a:latin typeface="Congenial SemiBold" panose="02000503040000020004" pitchFamily="2" charset="0"/>
              </a:rPr>
              <a:t>Haida Gwaii: Earthquakes and Oral Histories Case Study</a:t>
            </a:r>
            <a:br>
              <a:rPr lang="en-CA" sz="2800" dirty="0">
                <a:solidFill>
                  <a:schemeClr val="accent6">
                    <a:lumMod val="50000"/>
                  </a:schemeClr>
                </a:solidFill>
                <a:latin typeface="Congenial SemiBold" panose="02000503040000020004" pitchFamily="2" charset="0"/>
              </a:rPr>
            </a:br>
            <a:endParaRPr lang="en-CA" sz="2800" dirty="0">
              <a:solidFill>
                <a:schemeClr val="accent6">
                  <a:lumMod val="50000"/>
                </a:schemeClr>
              </a:solidFill>
              <a:latin typeface="Congenial SemiBold" panose="02000503040000020004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BFD9B-61CC-B5C5-98A6-FF2A5BCCB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8151" y="5436293"/>
            <a:ext cx="11728862" cy="130073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CA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en-CA" sz="30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CA" sz="3000" dirty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Together, lets explore the story of Haida Gwaii, from earthquakes to oral histories.</a:t>
            </a:r>
          </a:p>
          <a:p>
            <a:pPr marL="0" indent="0">
              <a:buNone/>
            </a:pPr>
            <a:endParaRPr lang="en-CA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00D494-6A22-CF5E-3D29-30536E9EE977}"/>
              </a:ext>
            </a:extLst>
          </p:cNvPr>
          <p:cNvSpPr txBox="1"/>
          <p:nvPr/>
        </p:nvSpPr>
        <p:spPr>
          <a:xfrm>
            <a:off x="938151" y="1671491"/>
            <a:ext cx="4032346" cy="4134559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marL="0"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en-C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Queen Charlotte Fault near Haida Gwaii is one of the more active faults in Canada.  </a:t>
            </a:r>
          </a:p>
          <a:p>
            <a:pPr marL="0" indent="0">
              <a:lnSpc>
                <a:spcPct val="90000"/>
              </a:lnSpc>
              <a:spcAft>
                <a:spcPts val="600"/>
              </a:spcAft>
              <a:buNone/>
            </a:pPr>
            <a:endParaRPr lang="en-CA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en-CA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Earthquakes are a familiar occurrence for the local people on Haida Gwaii and are a part of their rich history.</a:t>
            </a:r>
          </a:p>
        </p:txBody>
      </p:sp>
      <p:pic>
        <p:nvPicPr>
          <p:cNvPr id="1030" name="Picture 6" descr="SGang Gwaay, Haida Gwaii, British Columbia, Canada, First Nations, Totem pole">
            <a:extLst>
              <a:ext uri="{FF2B5EF4-FFF2-40B4-BE49-F238E27FC236}">
                <a16:creationId xmlns:a16="http://schemas.microsoft.com/office/drawing/2014/main" id="{16F32DDB-F219-8BD5-14C4-C3760DF05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497" y="1641505"/>
            <a:ext cx="6929239" cy="4351618"/>
          </a:xfrm>
          <a:prstGeom prst="rect">
            <a:avLst/>
          </a:prstGeom>
          <a:noFill/>
          <a:effectLst>
            <a:softEdge rad="292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7122482-404F-3085-190A-47FD80AC44AE}"/>
              </a:ext>
            </a:extLst>
          </p:cNvPr>
          <p:cNvSpPr txBox="1"/>
          <p:nvPr/>
        </p:nvSpPr>
        <p:spPr>
          <a:xfrm>
            <a:off x="5266720" y="6311153"/>
            <a:ext cx="63367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CA" i="1" dirty="0"/>
              <a:t>Image: bbc.com/travel</a:t>
            </a:r>
          </a:p>
        </p:txBody>
      </p:sp>
    </p:spTree>
    <p:extLst>
      <p:ext uri="{BB962C8B-B14F-4D97-AF65-F5344CB8AC3E}">
        <p14:creationId xmlns:p14="http://schemas.microsoft.com/office/powerpoint/2010/main" val="1851136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C6276-2181-1EF6-C636-D10B59BA8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265" y="1135688"/>
            <a:ext cx="544273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CA" sz="5300" dirty="0">
                <a:solidFill>
                  <a:srgbClr val="002060"/>
                </a:solidFill>
                <a:latin typeface="Congenial SemiBold" panose="02000503040000020004" pitchFamily="2" charset="0"/>
              </a:rPr>
              <a:t>Haida Gwaii </a:t>
            </a:r>
            <a:br>
              <a:rPr lang="en-CA" dirty="0">
                <a:solidFill>
                  <a:srgbClr val="002060"/>
                </a:solidFill>
                <a:latin typeface="Congenial SemiBold" panose="02000503040000020004" pitchFamily="2" charset="0"/>
              </a:rPr>
            </a:br>
            <a:r>
              <a:rPr lang="en-CA" dirty="0">
                <a:solidFill>
                  <a:srgbClr val="002060"/>
                </a:solidFill>
                <a:latin typeface="Congenial SemiBold" panose="02000503040000020004" pitchFamily="2" charset="0"/>
              </a:rPr>
              <a:t>and the </a:t>
            </a:r>
            <a:br>
              <a:rPr lang="en-CA" dirty="0">
                <a:solidFill>
                  <a:srgbClr val="002060"/>
                </a:solidFill>
                <a:latin typeface="Congenial SemiBold" panose="02000503040000020004" pitchFamily="2" charset="0"/>
              </a:rPr>
            </a:br>
            <a:r>
              <a:rPr lang="en-CA" dirty="0">
                <a:solidFill>
                  <a:srgbClr val="002060"/>
                </a:solidFill>
                <a:latin typeface="Congenial SemiBold" panose="02000503040000020004" pitchFamily="2" charset="0"/>
              </a:rPr>
              <a:t>Queen Charlotte Fault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33FCCA-E55C-C33F-3B7B-2752630A9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0806" y="3115339"/>
            <a:ext cx="4627652" cy="3002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3200" dirty="0"/>
              <a:t>Transform fault between Pacific and North American Plate</a:t>
            </a:r>
          </a:p>
          <a:p>
            <a:pPr marL="0" indent="0">
              <a:buNone/>
            </a:pPr>
            <a:endParaRPr lang="en-CA" sz="3200" dirty="0"/>
          </a:p>
          <a:p>
            <a:pPr marL="0" indent="0">
              <a:buNone/>
            </a:pPr>
            <a:r>
              <a:rPr lang="en-CA" sz="3200" dirty="0"/>
              <a:t>5 large earthquakes in the past 100 years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0D4340-A249-4083-6DAF-2A9CD7EF51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4470" y="391629"/>
            <a:ext cx="4395734" cy="6074741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D491BDA-DC04-A7E5-3634-5B9D7C5C72A5}"/>
              </a:ext>
            </a:extLst>
          </p:cNvPr>
          <p:cNvSpPr/>
          <p:nvPr/>
        </p:nvSpPr>
        <p:spPr>
          <a:xfrm>
            <a:off x="8680862" y="1318161"/>
            <a:ext cx="1555668" cy="2505694"/>
          </a:xfrm>
          <a:custGeom>
            <a:avLst/>
            <a:gdLst>
              <a:gd name="connsiteX0" fmla="*/ 0 w 1555668"/>
              <a:gd name="connsiteY0" fmla="*/ 259283 h 2505694"/>
              <a:gd name="connsiteX1" fmla="*/ 259283 w 1555668"/>
              <a:gd name="connsiteY1" fmla="*/ 0 h 2505694"/>
              <a:gd name="connsiteX2" fmla="*/ 798576 w 1555668"/>
              <a:gd name="connsiteY2" fmla="*/ 0 h 2505694"/>
              <a:gd name="connsiteX3" fmla="*/ 1296385 w 1555668"/>
              <a:gd name="connsiteY3" fmla="*/ 0 h 2505694"/>
              <a:gd name="connsiteX4" fmla="*/ 1555668 w 1555668"/>
              <a:gd name="connsiteY4" fmla="*/ 259283 h 2505694"/>
              <a:gd name="connsiteX5" fmla="*/ 1555668 w 1555668"/>
              <a:gd name="connsiteY5" fmla="*/ 716322 h 2505694"/>
              <a:gd name="connsiteX6" fmla="*/ 1555668 w 1555668"/>
              <a:gd name="connsiteY6" fmla="*/ 1252847 h 2505694"/>
              <a:gd name="connsiteX7" fmla="*/ 1555668 w 1555668"/>
              <a:gd name="connsiteY7" fmla="*/ 1709886 h 2505694"/>
              <a:gd name="connsiteX8" fmla="*/ 1555668 w 1555668"/>
              <a:gd name="connsiteY8" fmla="*/ 2246411 h 2505694"/>
              <a:gd name="connsiteX9" fmla="*/ 1296385 w 1555668"/>
              <a:gd name="connsiteY9" fmla="*/ 2505694 h 2505694"/>
              <a:gd name="connsiteX10" fmla="*/ 777834 w 1555668"/>
              <a:gd name="connsiteY10" fmla="*/ 2505694 h 2505694"/>
              <a:gd name="connsiteX11" fmla="*/ 259283 w 1555668"/>
              <a:gd name="connsiteY11" fmla="*/ 2505694 h 2505694"/>
              <a:gd name="connsiteX12" fmla="*/ 0 w 1555668"/>
              <a:gd name="connsiteY12" fmla="*/ 2246411 h 2505694"/>
              <a:gd name="connsiteX13" fmla="*/ 0 w 1555668"/>
              <a:gd name="connsiteY13" fmla="*/ 1749629 h 2505694"/>
              <a:gd name="connsiteX14" fmla="*/ 0 w 1555668"/>
              <a:gd name="connsiteY14" fmla="*/ 1252847 h 2505694"/>
              <a:gd name="connsiteX15" fmla="*/ 0 w 1555668"/>
              <a:gd name="connsiteY15" fmla="*/ 716322 h 2505694"/>
              <a:gd name="connsiteX16" fmla="*/ 0 w 1555668"/>
              <a:gd name="connsiteY16" fmla="*/ 259283 h 250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5668" h="2505694" extrusionOk="0">
                <a:moveTo>
                  <a:pt x="0" y="259283"/>
                </a:moveTo>
                <a:cubicBezTo>
                  <a:pt x="-9848" y="110011"/>
                  <a:pt x="110905" y="1944"/>
                  <a:pt x="259283" y="0"/>
                </a:cubicBezTo>
                <a:cubicBezTo>
                  <a:pt x="479180" y="-12986"/>
                  <a:pt x="541757" y="58726"/>
                  <a:pt x="798576" y="0"/>
                </a:cubicBezTo>
                <a:cubicBezTo>
                  <a:pt x="1055395" y="-58726"/>
                  <a:pt x="1126913" y="49039"/>
                  <a:pt x="1296385" y="0"/>
                </a:cubicBezTo>
                <a:cubicBezTo>
                  <a:pt x="1431928" y="-4188"/>
                  <a:pt x="1566462" y="121242"/>
                  <a:pt x="1555668" y="259283"/>
                </a:cubicBezTo>
                <a:cubicBezTo>
                  <a:pt x="1579222" y="480896"/>
                  <a:pt x="1551329" y="549736"/>
                  <a:pt x="1555668" y="716322"/>
                </a:cubicBezTo>
                <a:cubicBezTo>
                  <a:pt x="1560007" y="882908"/>
                  <a:pt x="1496263" y="1024097"/>
                  <a:pt x="1555668" y="1252847"/>
                </a:cubicBezTo>
                <a:cubicBezTo>
                  <a:pt x="1615073" y="1481598"/>
                  <a:pt x="1514917" y="1602056"/>
                  <a:pt x="1555668" y="1709886"/>
                </a:cubicBezTo>
                <a:cubicBezTo>
                  <a:pt x="1596419" y="1817716"/>
                  <a:pt x="1532412" y="1993634"/>
                  <a:pt x="1555668" y="2246411"/>
                </a:cubicBezTo>
                <a:cubicBezTo>
                  <a:pt x="1564706" y="2391782"/>
                  <a:pt x="1400716" y="2499408"/>
                  <a:pt x="1296385" y="2505694"/>
                </a:cubicBezTo>
                <a:cubicBezTo>
                  <a:pt x="1101429" y="2505915"/>
                  <a:pt x="972860" y="2449597"/>
                  <a:pt x="777834" y="2505694"/>
                </a:cubicBezTo>
                <a:cubicBezTo>
                  <a:pt x="582808" y="2561791"/>
                  <a:pt x="431384" y="2460837"/>
                  <a:pt x="259283" y="2505694"/>
                </a:cubicBezTo>
                <a:cubicBezTo>
                  <a:pt x="139054" y="2533830"/>
                  <a:pt x="29221" y="2364025"/>
                  <a:pt x="0" y="2246411"/>
                </a:cubicBezTo>
                <a:cubicBezTo>
                  <a:pt x="-48272" y="2111418"/>
                  <a:pt x="53160" y="1933789"/>
                  <a:pt x="0" y="1749629"/>
                </a:cubicBezTo>
                <a:cubicBezTo>
                  <a:pt x="-53160" y="1565469"/>
                  <a:pt x="5725" y="1377058"/>
                  <a:pt x="0" y="1252847"/>
                </a:cubicBezTo>
                <a:cubicBezTo>
                  <a:pt x="-5725" y="1128636"/>
                  <a:pt x="62831" y="950949"/>
                  <a:pt x="0" y="716322"/>
                </a:cubicBezTo>
                <a:cubicBezTo>
                  <a:pt x="-62831" y="481695"/>
                  <a:pt x="32215" y="473411"/>
                  <a:pt x="0" y="259283"/>
                </a:cubicBezTo>
                <a:close/>
              </a:path>
            </a:pathLst>
          </a:custGeom>
          <a:noFill/>
          <a:ln w="114300">
            <a:solidFill>
              <a:srgbClr val="00B0F0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640F1C-4662-CBA5-5D0F-0E2F8C9E1D2E}"/>
              </a:ext>
            </a:extLst>
          </p:cNvPr>
          <p:cNvSpPr txBox="1"/>
          <p:nvPr/>
        </p:nvSpPr>
        <p:spPr>
          <a:xfrm>
            <a:off x="8680862" y="6466370"/>
            <a:ext cx="33278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BC science 10 data booklet 2008</a:t>
            </a:r>
            <a:endParaRPr lang="en-CA" i="1" dirty="0"/>
          </a:p>
        </p:txBody>
      </p:sp>
    </p:spTree>
    <p:extLst>
      <p:ext uri="{BB962C8B-B14F-4D97-AF65-F5344CB8AC3E}">
        <p14:creationId xmlns:p14="http://schemas.microsoft.com/office/powerpoint/2010/main" val="3958076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0FBE06-1958-0924-908D-54EF94D90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11252"/>
            <a:ext cx="10515600" cy="798847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n-US" sz="1800" b="0" i="1" dirty="0">
                <a:solidFill>
                  <a:srgbClr val="60625D"/>
                </a:solidFill>
                <a:effectLst/>
                <a:latin typeface="SugoPro"/>
              </a:rPr>
              <a:t>Don’t Spill the Duck Grease</a:t>
            </a:r>
            <a:r>
              <a:rPr lang="en-US" sz="1800" b="0" i="0" dirty="0">
                <a:solidFill>
                  <a:srgbClr val="60625D"/>
                </a:solidFill>
                <a:effectLst/>
                <a:latin typeface="SugoPro"/>
              </a:rPr>
              <a:t>, artist </a:t>
            </a:r>
            <a:r>
              <a:rPr lang="en-US" sz="1800" b="0" i="0" dirty="0" err="1">
                <a:solidFill>
                  <a:srgbClr val="60625D"/>
                </a:solidFill>
                <a:effectLst/>
                <a:latin typeface="SugoPro"/>
              </a:rPr>
              <a:t>Kwiaahwah</a:t>
            </a:r>
            <a:r>
              <a:rPr lang="en-US" sz="1800" b="0" i="0" dirty="0">
                <a:solidFill>
                  <a:srgbClr val="60625D"/>
                </a:solidFill>
                <a:effectLst/>
                <a:latin typeface="SugoPro"/>
              </a:rPr>
              <a:t> Jones, Haida, 2018.</a:t>
            </a:r>
            <a:br>
              <a:rPr lang="en-US" sz="1800" dirty="0"/>
            </a:br>
            <a:r>
              <a:rPr lang="en-US" sz="1800" b="0" i="0" dirty="0">
                <a:solidFill>
                  <a:srgbClr val="60625D"/>
                </a:solidFill>
                <a:effectLst/>
                <a:latin typeface="SugoPro"/>
              </a:rPr>
              <a:t>Vectorized image of </a:t>
            </a:r>
            <a:r>
              <a:rPr lang="en-US" sz="1800" b="0" i="0" dirty="0" err="1">
                <a:solidFill>
                  <a:srgbClr val="60625D"/>
                </a:solidFill>
                <a:effectLst/>
                <a:latin typeface="SugoPro"/>
              </a:rPr>
              <a:t>coloured</a:t>
            </a:r>
            <a:r>
              <a:rPr lang="en-US" sz="1800" b="0" i="0" dirty="0">
                <a:solidFill>
                  <a:srgbClr val="60625D"/>
                </a:solidFill>
                <a:effectLst/>
                <a:latin typeface="SugoPro"/>
              </a:rPr>
              <a:t> pencil drawing. Courtesy the artist.</a:t>
            </a:r>
            <a:endParaRPr lang="en-CA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971A1B-EF7B-1384-712D-4B568CB877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3917" y="217777"/>
            <a:ext cx="8967537" cy="55934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5CAAD42-B5A1-D1E8-C9D0-3BD0C057A3EA}"/>
              </a:ext>
            </a:extLst>
          </p:cNvPr>
          <p:cNvSpPr txBox="1"/>
          <p:nvPr/>
        </p:nvSpPr>
        <p:spPr>
          <a:xfrm>
            <a:off x="970546" y="2150083"/>
            <a:ext cx="3842085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0" i="0" u="sng" dirty="0" err="1">
                <a:solidFill>
                  <a:srgbClr val="535551"/>
                </a:solidFill>
                <a:effectLst/>
                <a:latin typeface="Congenial SemiBold" panose="02000503040000020004" pitchFamily="2" charset="0"/>
              </a:rPr>
              <a:t>K</a:t>
            </a:r>
            <a:r>
              <a:rPr lang="en-US" sz="3600" b="0" i="0" dirty="0" err="1">
                <a:solidFill>
                  <a:srgbClr val="535551"/>
                </a:solidFill>
                <a:effectLst/>
                <a:latin typeface="Congenial SemiBold" panose="02000503040000020004" pitchFamily="2" charset="0"/>
              </a:rPr>
              <a:t>uuya</a:t>
            </a:r>
            <a:r>
              <a:rPr lang="en-US" sz="3600" b="0" i="0" dirty="0">
                <a:solidFill>
                  <a:srgbClr val="535551"/>
                </a:solidFill>
                <a:effectLst/>
                <a:latin typeface="Congenial SemiBold" panose="02000503040000020004" pitchFamily="2" charset="0"/>
              </a:rPr>
              <a:t> </a:t>
            </a:r>
            <a:r>
              <a:rPr lang="en-US" sz="3600" b="0" i="0" dirty="0" err="1">
                <a:solidFill>
                  <a:srgbClr val="535551"/>
                </a:solidFill>
                <a:effectLst/>
                <a:latin typeface="Congenial SemiBold" panose="02000503040000020004" pitchFamily="2" charset="0"/>
              </a:rPr>
              <a:t>Gyaa</a:t>
            </a:r>
            <a:r>
              <a:rPr lang="en-US" sz="3600" b="0" i="0" u="sng" dirty="0" err="1">
                <a:solidFill>
                  <a:srgbClr val="535551"/>
                </a:solidFill>
                <a:effectLst/>
                <a:latin typeface="Congenial SemiBold" panose="02000503040000020004" pitchFamily="2" charset="0"/>
              </a:rPr>
              <a:t>G</a:t>
            </a:r>
            <a:r>
              <a:rPr lang="en-US" sz="3600" b="0" i="0" dirty="0" err="1">
                <a:solidFill>
                  <a:srgbClr val="535551"/>
                </a:solidFill>
                <a:effectLst/>
                <a:latin typeface="Congenial SemiBold" panose="02000503040000020004" pitchFamily="2" charset="0"/>
              </a:rPr>
              <a:t>andal</a:t>
            </a:r>
            <a:endParaRPr lang="en-US" sz="3600" b="0" i="0" dirty="0">
              <a:solidFill>
                <a:srgbClr val="535551"/>
              </a:solidFill>
              <a:effectLst/>
              <a:latin typeface="Congenial SemiBold" panose="02000503040000020004" pitchFamily="2" charset="0"/>
            </a:endParaRPr>
          </a:p>
          <a:p>
            <a:endParaRPr lang="en-US" sz="3600" dirty="0">
              <a:solidFill>
                <a:srgbClr val="535551"/>
              </a:solidFill>
              <a:latin typeface="Congenial SemiBold" panose="02000503040000020004" pitchFamily="2" charset="0"/>
            </a:endParaRPr>
          </a:p>
          <a:p>
            <a:r>
              <a:rPr lang="en-US" sz="3200" b="0" i="0" dirty="0">
                <a:solidFill>
                  <a:srgbClr val="535551"/>
                </a:solidFill>
                <a:effectLst/>
                <a:latin typeface="Congenial SemiBold" panose="02000503040000020004" pitchFamily="2" charset="0"/>
              </a:rPr>
              <a:t>(Sacred One Standing and Moving)</a:t>
            </a:r>
            <a:endParaRPr lang="en-CA" sz="4400" dirty="0">
              <a:latin typeface="Congenial SemiBold" panose="020005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724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4DC329-071E-DE3F-E62B-61EAE09BF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8446"/>
            <a:ext cx="10515600" cy="48278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b="0" i="0" dirty="0">
              <a:solidFill>
                <a:srgbClr val="757575"/>
              </a:solidFill>
              <a:effectLst/>
              <a:latin typeface="PT Sans" panose="020B0604020202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rgbClr val="757575"/>
              </a:solidFill>
              <a:latin typeface="PT Sans" panose="020B0604020202020204" pitchFamily="34" charset="0"/>
            </a:endParaRPr>
          </a:p>
          <a:p>
            <a:pPr marL="0" indent="0">
              <a:buNone/>
            </a:pPr>
            <a:endParaRPr lang="en-US" b="0" i="0" dirty="0">
              <a:solidFill>
                <a:srgbClr val="757575"/>
              </a:solidFill>
              <a:effectLst/>
              <a:latin typeface="PT Sans" panose="020B0604020202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rgbClr val="757575"/>
              </a:solidFill>
              <a:latin typeface="PT Sans" panose="020B0604020202020204" pitchFamily="34" charset="0"/>
            </a:endParaRPr>
          </a:p>
          <a:p>
            <a:pPr marL="0" indent="0">
              <a:buNone/>
            </a:pPr>
            <a:endParaRPr lang="en-US" b="0" i="0" dirty="0">
              <a:solidFill>
                <a:srgbClr val="757575"/>
              </a:solidFill>
              <a:effectLst/>
              <a:latin typeface="PT Sans" panose="020B0604020202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rgbClr val="757575"/>
              </a:solidFill>
              <a:latin typeface="PT Sans" panose="020B0604020202020204" pitchFamily="34" charset="0"/>
            </a:endParaRPr>
          </a:p>
          <a:p>
            <a:pPr marL="0" indent="0">
              <a:buNone/>
            </a:pPr>
            <a:endParaRPr lang="en-US" b="0" i="0" dirty="0">
              <a:solidFill>
                <a:srgbClr val="757575"/>
              </a:solidFill>
              <a:effectLst/>
              <a:latin typeface="PT Sans" panose="020B0604020202020204" pitchFamily="34" charset="0"/>
            </a:endParaRPr>
          </a:p>
          <a:p>
            <a:pPr marL="0" indent="0">
              <a:buNone/>
            </a:pPr>
            <a:endParaRPr lang="en-US" b="0" i="0" dirty="0">
              <a:solidFill>
                <a:srgbClr val="757575"/>
              </a:solidFill>
              <a:effectLst/>
              <a:latin typeface="PT Sans" panose="020B060402020202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srgbClr val="757575"/>
              </a:solidFill>
              <a:latin typeface="PT Sans" panose="020B0604020202020204" pitchFamily="34" charset="0"/>
            </a:endParaRPr>
          </a:p>
          <a:p>
            <a:pPr marL="0" indent="0">
              <a:buNone/>
            </a:pPr>
            <a:endParaRPr lang="en-US" b="0" i="0" dirty="0">
              <a:solidFill>
                <a:srgbClr val="757575"/>
              </a:solidFill>
              <a:effectLst/>
              <a:latin typeface="PT Sans" panose="020B0604020202020204" pitchFamily="34" charset="0"/>
            </a:endParaRPr>
          </a:p>
          <a:p>
            <a:pPr marL="0" indent="0">
              <a:buNone/>
            </a:pPr>
            <a:endParaRPr lang="en-US" b="0" i="0" dirty="0">
              <a:solidFill>
                <a:srgbClr val="757575"/>
              </a:solidFill>
              <a:effectLst/>
              <a:latin typeface="PT Sans" panose="020B0604020202020204" pitchFamily="34" charset="0"/>
            </a:endParaRPr>
          </a:p>
          <a:p>
            <a:pPr marL="0" indent="0" algn="ctr">
              <a:buNone/>
            </a:pPr>
            <a:r>
              <a:rPr lang="en-US" b="0" i="0" dirty="0">
                <a:solidFill>
                  <a:srgbClr val="757575"/>
                </a:solidFill>
                <a:effectLst/>
                <a:latin typeface="PT Sans" panose="020B0604020202020204" pitchFamily="34" charset="0"/>
              </a:rPr>
              <a:t>Credit: </a:t>
            </a:r>
            <a:r>
              <a:rPr lang="en-US" b="0" i="0" u="none" strike="noStrike" dirty="0">
                <a:effectLst/>
                <a:latin typeface="PT Sans" panose="020B0604020202020204" pitchFamily="34" charset="0"/>
                <a:hlinkClick r:id="rId3"/>
              </a:rPr>
              <a:t>“Shelter,”</a:t>
            </a:r>
            <a:r>
              <a:rPr lang="en-US" b="0" i="0" dirty="0">
                <a:solidFill>
                  <a:srgbClr val="757575"/>
                </a:solidFill>
                <a:effectLst/>
                <a:latin typeface="PT Sans" panose="020B0604020202020204" pitchFamily="34" charset="0"/>
              </a:rPr>
              <a:t> </a:t>
            </a:r>
            <a:r>
              <a:rPr lang="en-US" b="0" i="1" dirty="0">
                <a:solidFill>
                  <a:srgbClr val="757575"/>
                </a:solidFill>
                <a:effectLst/>
                <a:latin typeface="PT Sans" panose="020B0604020202020204" pitchFamily="34" charset="0"/>
              </a:rPr>
              <a:t>Haida Culture Project</a:t>
            </a:r>
            <a:r>
              <a:rPr lang="en-US" b="0" i="0" dirty="0">
                <a:solidFill>
                  <a:srgbClr val="757575"/>
                </a:solidFill>
                <a:effectLst/>
                <a:latin typeface="PT Sans" panose="020B0604020202020204" pitchFamily="34" charset="0"/>
              </a:rPr>
              <a:t>.</a:t>
            </a:r>
            <a:endParaRPr lang="en-CA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005B9A4-8BB6-868E-4A56-4FFCBD3613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211" y="365125"/>
            <a:ext cx="7749117" cy="581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10874F-ED9D-A5E7-65B9-33AD033CC094}"/>
              </a:ext>
            </a:extLst>
          </p:cNvPr>
          <p:cNvSpPr txBox="1"/>
          <p:nvPr/>
        </p:nvSpPr>
        <p:spPr>
          <a:xfrm>
            <a:off x="994560" y="995182"/>
            <a:ext cx="60979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0" i="0" dirty="0">
                <a:solidFill>
                  <a:srgbClr val="757575"/>
                </a:solidFill>
                <a:effectLst/>
                <a:latin typeface="Congenial SemiBold" panose="02000503040000020004" pitchFamily="2" charset="0"/>
              </a:rPr>
              <a:t>Haida Longhouse</a:t>
            </a:r>
            <a:endParaRPr lang="en-CA" sz="4000" dirty="0">
              <a:latin typeface="Congenial SemiBold" panose="0200050304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006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447F1-C4FA-3A67-BFE8-0DCDE9D20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72293"/>
            <a:ext cx="5059680" cy="1325563"/>
          </a:xfrm>
        </p:spPr>
        <p:txBody>
          <a:bodyPr/>
          <a:lstStyle/>
          <a:p>
            <a:pPr algn="ctr"/>
            <a:r>
              <a:rPr lang="en-CA" dirty="0">
                <a:latin typeface="Congenial SemiBold" panose="02000503040000020004" pitchFamily="2" charset="0"/>
              </a:rPr>
              <a:t>Safety Sharing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D25750-0B40-4B22-1D66-EBD59846EE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29743"/>
            <a:ext cx="5745480" cy="36768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3600" dirty="0"/>
              <a:t>Discuss the main points in your family’s safety plan.</a:t>
            </a:r>
          </a:p>
          <a:p>
            <a:pPr marL="0" indent="0">
              <a:buNone/>
            </a:pPr>
            <a:endParaRPr lang="en-CA" sz="2000" dirty="0"/>
          </a:p>
          <a:p>
            <a:pPr marL="0" indent="0">
              <a:buNone/>
            </a:pPr>
            <a:r>
              <a:rPr lang="en-CA" sz="3600" dirty="0"/>
              <a:t>Do you feel prepared?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6146" name="Picture 2" descr="IMG_1915">
            <a:extLst>
              <a:ext uri="{FF2B5EF4-FFF2-40B4-BE49-F238E27FC236}">
                <a16:creationId xmlns:a16="http://schemas.microsoft.com/office/drawing/2014/main" id="{DE153473-46AF-DDBD-19B7-5AD5367A4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385" y="1235075"/>
            <a:ext cx="462915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SchoolShake">
            <a:extLst>
              <a:ext uri="{FF2B5EF4-FFF2-40B4-BE49-F238E27FC236}">
                <a16:creationId xmlns:a16="http://schemas.microsoft.com/office/drawing/2014/main" id="{FDE94D4F-D88D-D8B5-06AA-E71C50DC1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041" y="5131497"/>
            <a:ext cx="2368173" cy="137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2667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C6B23-2972-038E-D115-09A245D5E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948" y="1480022"/>
            <a:ext cx="4327566" cy="2949473"/>
          </a:xfrm>
        </p:spPr>
        <p:txBody>
          <a:bodyPr>
            <a:normAutofit fontScale="90000"/>
          </a:bodyPr>
          <a:lstStyle/>
          <a:p>
            <a:pPr algn="ctr"/>
            <a:r>
              <a:rPr lang="en-CA" sz="3600" dirty="0">
                <a:latin typeface="Congenial SemiBold" panose="02000503040000020004" pitchFamily="2" charset="0"/>
              </a:rPr>
              <a:t>Most Recent, Large Earthquake</a:t>
            </a:r>
            <a:br>
              <a:rPr lang="en-CA" sz="3600" dirty="0">
                <a:latin typeface="Congenial SemiBold" panose="02000503040000020004" pitchFamily="2" charset="0"/>
              </a:rPr>
            </a:br>
            <a:br>
              <a:rPr lang="en-CA" sz="3600" dirty="0">
                <a:latin typeface="Congenial SemiBold" panose="02000503040000020004" pitchFamily="2" charset="0"/>
              </a:rPr>
            </a:br>
            <a:r>
              <a:rPr lang="en-CA" dirty="0">
                <a:latin typeface="Congenial SemiBold" panose="02000503040000020004" pitchFamily="2" charset="0"/>
              </a:rPr>
              <a:t>October 28, 2012</a:t>
            </a:r>
            <a:br>
              <a:rPr lang="en-CA" dirty="0">
                <a:latin typeface="Congenial SemiBold" panose="02000503040000020004" pitchFamily="2" charset="0"/>
              </a:rPr>
            </a:br>
            <a:r>
              <a:rPr lang="en-CA" dirty="0">
                <a:latin typeface="Congenial SemiBold" panose="02000503040000020004" pitchFamily="2" charset="0"/>
              </a:rPr>
              <a:t>Magnitude 7.8</a:t>
            </a:r>
            <a:br>
              <a:rPr lang="en-CA" dirty="0">
                <a:latin typeface="Congenial SemiBold" panose="02000503040000020004" pitchFamily="2" charset="0"/>
              </a:rPr>
            </a:br>
            <a:br>
              <a:rPr lang="en-CA" sz="4400" dirty="0">
                <a:latin typeface="Congenial SemiBold" panose="02000503040000020004" pitchFamily="2" charset="0"/>
              </a:rPr>
            </a:br>
            <a:br>
              <a:rPr lang="en-CA" dirty="0">
                <a:latin typeface="Congenial SemiBold" panose="02000503040000020004" pitchFamily="2" charset="0"/>
              </a:rPr>
            </a:br>
            <a:endParaRPr lang="en-CA" dirty="0">
              <a:latin typeface="Congenial SemiBold" panose="02000503040000020004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5238C-EB83-99E1-5257-CC55136F0E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5003" y="3110439"/>
            <a:ext cx="3671455" cy="3266610"/>
          </a:xfrm>
        </p:spPr>
        <p:txBody>
          <a:bodyPr>
            <a:normAutofit fontScale="40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endParaRPr lang="en-CA" sz="7000" dirty="0"/>
          </a:p>
          <a:p>
            <a:pPr marL="0" indent="0">
              <a:lnSpc>
                <a:spcPct val="150000"/>
              </a:lnSpc>
              <a:buNone/>
            </a:pPr>
            <a:r>
              <a:rPr lang="en-CA" sz="7000" dirty="0"/>
              <a:t>Shaking 1.5 to 2 min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CA" sz="7000" dirty="0"/>
              <a:t>Little structural damage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CA" sz="7000" dirty="0"/>
              <a:t>Dried up hot springs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C59259-0792-BD67-E69C-09E8D5BC04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0873" y="365125"/>
            <a:ext cx="6683829" cy="624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975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90EA7-58A1-FE0E-0161-9979283BA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dirty="0">
                <a:latin typeface="Congenial SemiBold" panose="02000503040000020004" pitchFamily="2" charset="0"/>
              </a:rPr>
              <a:t>Gwaii </a:t>
            </a:r>
            <a:r>
              <a:rPr lang="en-CA" dirty="0" err="1">
                <a:latin typeface="Congenial SemiBold" panose="02000503040000020004" pitchFamily="2" charset="0"/>
              </a:rPr>
              <a:t>Haanas</a:t>
            </a:r>
            <a:r>
              <a:rPr lang="en-CA" dirty="0">
                <a:latin typeface="Congenial SemiBold" panose="02000503040000020004" pitchFamily="2" charset="0"/>
              </a:rPr>
              <a:t> Legacy Pole</a:t>
            </a:r>
          </a:p>
        </p:txBody>
      </p:sp>
      <p:pic>
        <p:nvPicPr>
          <p:cNvPr id="7" name="Online Media 6" title="The Gwaii Haanas Legacy Pole">
            <a:hlinkClick r:id="" action="ppaction://media"/>
            <a:extLst>
              <a:ext uri="{FF2B5EF4-FFF2-40B4-BE49-F238E27FC236}">
                <a16:creationId xmlns:a16="http://schemas.microsoft.com/office/drawing/2014/main" id="{06774166-B5E7-51BB-65E5-9528595D88A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67541" y="1497611"/>
            <a:ext cx="8656917" cy="48911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C2F319-8075-D386-5E57-42989E5F702C}"/>
              </a:ext>
            </a:extLst>
          </p:cNvPr>
          <p:cNvSpPr txBox="1"/>
          <p:nvPr/>
        </p:nvSpPr>
        <p:spPr>
          <a:xfrm>
            <a:off x="6780276" y="6388769"/>
            <a:ext cx="60990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hlinkClick r:id="rId5"/>
              </a:rPr>
              <a:t>https://www.youtube.com/watch?v=vT4Yc9ask58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9327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45A0E-1055-F5D7-547B-F83526A56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2737" y="2766218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CA" sz="9600" dirty="0">
                <a:solidFill>
                  <a:srgbClr val="002060"/>
                </a:solidFill>
                <a:latin typeface="Congenial SemiBold" panose="02000503040000020004" pitchFamily="2" charset="0"/>
              </a:rPr>
              <a:t>Earthquake</a:t>
            </a:r>
            <a:br>
              <a:rPr lang="en-CA" sz="9600" dirty="0">
                <a:solidFill>
                  <a:srgbClr val="002060"/>
                </a:solidFill>
                <a:latin typeface="Congenial SemiBold" panose="02000503040000020004" pitchFamily="2" charset="0"/>
              </a:rPr>
            </a:br>
            <a:r>
              <a:rPr lang="en-CA" sz="9600" dirty="0">
                <a:solidFill>
                  <a:srgbClr val="002060"/>
                </a:solidFill>
                <a:latin typeface="Congenial SemiBold" panose="02000503040000020004" pitchFamily="2" charset="0"/>
              </a:rPr>
              <a:t>Histories</a:t>
            </a:r>
          </a:p>
        </p:txBody>
      </p:sp>
      <p:pic>
        <p:nvPicPr>
          <p:cNvPr id="4" name="Picture 3" descr="A picture containing indoor, antenna&#10;&#10;Description automatically generated">
            <a:extLst>
              <a:ext uri="{FF2B5EF4-FFF2-40B4-BE49-F238E27FC236}">
                <a16:creationId xmlns:a16="http://schemas.microsoft.com/office/drawing/2014/main" id="{89C58DA2-E08D-1A24-89DF-EF525819A6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800600"/>
            <a:ext cx="12192000" cy="939800"/>
          </a:xfrm>
          <a:prstGeom prst="rect">
            <a:avLst/>
          </a:prstGeom>
        </p:spPr>
      </p:pic>
      <p:pic>
        <p:nvPicPr>
          <p:cNvPr id="3" name="Picture 2" descr="SchoolShake">
            <a:extLst>
              <a:ext uri="{FF2B5EF4-FFF2-40B4-BE49-F238E27FC236}">
                <a16:creationId xmlns:a16="http://schemas.microsoft.com/office/drawing/2014/main" id="{F602F009-C629-41CB-0646-90155CD6C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494" y="5570352"/>
            <a:ext cx="2035012" cy="1184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435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16A90-EA4F-B083-5ABA-6CA13D7B8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0319"/>
            <a:ext cx="6361253" cy="1325563"/>
          </a:xfrm>
        </p:spPr>
        <p:txBody>
          <a:bodyPr/>
          <a:lstStyle/>
          <a:p>
            <a:r>
              <a:rPr lang="en-CA" dirty="0">
                <a:latin typeface="Congenial SemiBold" panose="02000503040000020004" pitchFamily="2" charset="0"/>
              </a:rPr>
              <a:t>Vancouver Island lies within the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74B605-84A4-46FA-D97C-8B55EC33F8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7615"/>
            <a:ext cx="10515600" cy="3989348"/>
          </a:xfrm>
        </p:spPr>
        <p:txBody>
          <a:bodyPr/>
          <a:lstStyle/>
          <a:p>
            <a:pPr marL="0" indent="0">
              <a:buNone/>
            </a:pPr>
            <a:r>
              <a:rPr lang="en-CA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D446C4-2A92-CB31-3490-5B324450F376}"/>
              </a:ext>
            </a:extLst>
          </p:cNvPr>
          <p:cNvSpPr txBox="1"/>
          <p:nvPr/>
        </p:nvSpPr>
        <p:spPr>
          <a:xfrm>
            <a:off x="838200" y="1875882"/>
            <a:ext cx="5257800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CA" sz="3600" b="1" dirty="0"/>
              <a:t>Cascadia Subduction Zone</a:t>
            </a:r>
          </a:p>
          <a:p>
            <a:endParaRPr lang="en-CA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/>
              <a:t>Where the Juan de Fuca, </a:t>
            </a:r>
            <a:r>
              <a:rPr lang="en-CA" sz="2800" dirty="0" err="1"/>
              <a:t>Gorda</a:t>
            </a:r>
            <a:r>
              <a:rPr lang="en-CA" sz="2800" dirty="0"/>
              <a:t> and Explorer plates subduct under the North America plate</a:t>
            </a:r>
          </a:p>
          <a:p>
            <a:endParaRPr lang="en-CA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/>
              <a:t>1100 km long from northern California to the top of Vancouver Island.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AAD466-1916-A472-7E09-DD8FA09A85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5779" y="0"/>
            <a:ext cx="4630421" cy="666821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3A8920C-BCF9-FF13-CC68-06FB866EAD37}"/>
              </a:ext>
            </a:extLst>
          </p:cNvPr>
          <p:cNvSpPr/>
          <p:nvPr/>
        </p:nvSpPr>
        <p:spPr>
          <a:xfrm>
            <a:off x="685800" y="1950098"/>
            <a:ext cx="5606716" cy="578498"/>
          </a:xfrm>
          <a:prstGeom prst="roundRect">
            <a:avLst/>
          </a:prstGeom>
          <a:noFill/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51963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255B6-27F1-20AA-E2F3-285D3804C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9625"/>
            <a:ext cx="10515600" cy="1325563"/>
          </a:xfrm>
        </p:spPr>
        <p:txBody>
          <a:bodyPr/>
          <a:lstStyle/>
          <a:p>
            <a:pPr algn="ctr"/>
            <a:r>
              <a:rPr lang="en-CA" dirty="0">
                <a:latin typeface="Congenial SemiBold" panose="02000503040000020004" pitchFamily="2" charset="0"/>
              </a:rPr>
              <a:t>Uncovering Cascadia’s Earthquake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D341C1-97E7-775D-DF8A-2BA94B91B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35188"/>
            <a:ext cx="10515600" cy="472281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CA" dirty="0"/>
          </a:p>
          <a:p>
            <a:r>
              <a:rPr lang="en-CA" dirty="0"/>
              <a:t>BC’s written history only goes back about 200 years</a:t>
            </a:r>
          </a:p>
          <a:p>
            <a:r>
              <a:rPr lang="en-CA" dirty="0"/>
              <a:t>Before then, histories were recorded by First Nations using oral stories that were passed from generation to generation</a:t>
            </a:r>
          </a:p>
          <a:p>
            <a:r>
              <a:rPr lang="en-CA" dirty="0"/>
              <a:t>People in different regions had </a:t>
            </a:r>
            <a:r>
              <a:rPr lang="en-CA"/>
              <a:t>unique stories</a:t>
            </a:r>
            <a:r>
              <a:rPr lang="en-CA" dirty="0"/>
              <a:t>, but told similar tales of destruction from a large earthquake and tsunami</a:t>
            </a:r>
          </a:p>
          <a:p>
            <a:endParaRPr lang="en-CA" dirty="0"/>
          </a:p>
          <a:p>
            <a:pPr marL="0" indent="0" algn="r">
              <a:buNone/>
            </a:pPr>
            <a:r>
              <a:rPr lang="en-CA" dirty="0"/>
              <a:t>How were oral stories told?</a:t>
            </a:r>
          </a:p>
          <a:p>
            <a:pPr marL="0" indent="0" algn="r">
              <a:buNone/>
            </a:pPr>
            <a:r>
              <a:rPr lang="en-CA" dirty="0"/>
              <a:t>Activity: Student readings</a:t>
            </a:r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24484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>
            <a:extLst>
              <a:ext uri="{FF2B5EF4-FFF2-40B4-BE49-F238E27FC236}">
                <a16:creationId xmlns:a16="http://schemas.microsoft.com/office/drawing/2014/main" id="{309EB67B-3FDD-B2B9-DB8C-ECAC4160D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76" y="1394460"/>
            <a:ext cx="6266499" cy="500284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Map by Mark Garrison.">
            <a:extLst>
              <a:ext uri="{FF2B5EF4-FFF2-40B4-BE49-F238E27FC236}">
                <a16:creationId xmlns:a16="http://schemas.microsoft.com/office/drawing/2014/main" id="{C8FE1BF5-8161-8CC6-AC50-92B2B5535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487" y="268053"/>
            <a:ext cx="4567238" cy="44497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65815D-288C-7A57-D4D4-C5724D438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275" y="180825"/>
            <a:ext cx="6485637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dirty="0">
                <a:solidFill>
                  <a:schemeClr val="tx1"/>
                </a:solidFill>
                <a:latin typeface="Congenial SemiBold" panose="02000503040000020004" pitchFamily="2" charset="0"/>
              </a:rPr>
              <a:t>The Mountain Dwarves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2CA942-BB9F-E2BC-FC47-24D8558B7A25}"/>
              </a:ext>
            </a:extLst>
          </p:cNvPr>
          <p:cNvSpPr txBox="1"/>
          <p:nvPr/>
        </p:nvSpPr>
        <p:spPr>
          <a:xfrm>
            <a:off x="7004176" y="4832598"/>
            <a:ext cx="5187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/>
              <a:t>The Nuu-chah-nulth people, Vancouver Island</a:t>
            </a:r>
          </a:p>
          <a:p>
            <a:r>
              <a:rPr lang="en-CA" sz="2000" i="1" dirty="0"/>
              <a:t>Tim Paul – artist</a:t>
            </a:r>
          </a:p>
          <a:p>
            <a:r>
              <a:rPr lang="en-CA" sz="2000" i="1" dirty="0"/>
              <a:t>Image courtesy of the Royal BC Museum and Archives</a:t>
            </a:r>
          </a:p>
          <a:p>
            <a:endParaRPr lang="en-CA" sz="2000" i="1" dirty="0"/>
          </a:p>
          <a:p>
            <a:r>
              <a:rPr lang="en-CA" sz="2000" i="1" dirty="0"/>
              <a:t>Map illustration by Mark Garrison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907C35F3-8A20-2800-35FF-FA7559758BCE}"/>
                  </a:ext>
                </a:extLst>
              </p14:cNvPr>
              <p14:cNvContentPartPr/>
              <p14:nvPr/>
            </p14:nvContentPartPr>
            <p14:xfrm>
              <a:off x="8663580" y="410310"/>
              <a:ext cx="1112040" cy="12708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907C35F3-8A20-2800-35FF-FA7559758BC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609580" y="302670"/>
                <a:ext cx="1219680" cy="34272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6C6D598-3F33-F0BA-F57E-A5E449DE1024}"/>
              </a:ext>
            </a:extLst>
          </p:cNvPr>
          <p:cNvSpPr/>
          <p:nvPr/>
        </p:nvSpPr>
        <p:spPr>
          <a:xfrm>
            <a:off x="8613630" y="323400"/>
            <a:ext cx="1211940" cy="300899"/>
          </a:xfrm>
          <a:prstGeom prst="roundRect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296417C0-576B-1A51-0DA8-207E239FB8A1}"/>
              </a:ext>
            </a:extLst>
          </p:cNvPr>
          <p:cNvSpPr/>
          <p:nvPr/>
        </p:nvSpPr>
        <p:spPr>
          <a:xfrm rot="16200000">
            <a:off x="6820350" y="4957861"/>
            <a:ext cx="252000" cy="18000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051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6F7D1-817A-9D9B-1FD6-C8B3690ED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5905"/>
            <a:ext cx="8774430" cy="1325563"/>
          </a:xfrm>
        </p:spPr>
        <p:txBody>
          <a:bodyPr>
            <a:normAutofit/>
          </a:bodyPr>
          <a:lstStyle/>
          <a:p>
            <a:r>
              <a:rPr lang="en-CA" sz="4000" dirty="0">
                <a:latin typeface="Congenial SemiBold" panose="02000503040000020004" pitchFamily="2" charset="0"/>
              </a:rPr>
              <a:t>The Thunderbird and the Whale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85A56E-0322-1CDC-2E05-53F6F17FF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539105"/>
            <a:ext cx="7831793" cy="1062990"/>
          </a:xfrm>
        </p:spPr>
        <p:txBody>
          <a:bodyPr>
            <a:normAutofit fontScale="92500" lnSpcReduction="20000"/>
          </a:bodyPr>
          <a:lstStyle/>
          <a:p>
            <a:pPr marL="0" indent="0" algn="l">
              <a:buNone/>
            </a:pPr>
            <a:r>
              <a:rPr lang="en-US" sz="2600" dirty="0">
                <a:latin typeface="Retina"/>
              </a:rPr>
              <a:t>Story adapted from the Hoh and Quileute people, Washington coast.</a:t>
            </a:r>
          </a:p>
          <a:p>
            <a:pPr marL="0" indent="0" algn="l">
              <a:buNone/>
            </a:pPr>
            <a:r>
              <a:rPr lang="en-US" sz="2400" b="0" i="0" dirty="0" err="1">
                <a:effectLst/>
                <a:latin typeface="Retina"/>
              </a:rPr>
              <a:t>llustration</a:t>
            </a:r>
            <a:r>
              <a:rPr lang="en-US" sz="2400" b="0" i="0" dirty="0">
                <a:effectLst/>
                <a:latin typeface="Retina"/>
              </a:rPr>
              <a:t> by Jeffrey </a:t>
            </a:r>
            <a:r>
              <a:rPr lang="en-US" sz="2400" b="0" i="0" dirty="0" err="1">
                <a:effectLst/>
                <a:latin typeface="Retina"/>
              </a:rPr>
              <a:t>Veregge</a:t>
            </a:r>
            <a:endParaRPr lang="en-US" sz="2400" b="0" i="0" dirty="0">
              <a:effectLst/>
              <a:latin typeface="Retina"/>
            </a:endParaRP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90B4A0D-FED3-E5C8-F39F-22F21896B7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9993" y="2097518"/>
            <a:ext cx="3154004" cy="372479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79A92DDD-E113-1B6E-3848-79A05229DD5D}"/>
                  </a:ext>
                </a:extLst>
              </p14:cNvPr>
              <p14:cNvContentPartPr/>
              <p14:nvPr/>
            </p14:nvContentPartPr>
            <p14:xfrm>
              <a:off x="10686780" y="3977550"/>
              <a:ext cx="36504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79A92DDD-E113-1B6E-3848-79A05229DD5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633140" y="3869550"/>
                <a:ext cx="47268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146EAE4D-2C1E-23AD-F805-530447A5ADFB}"/>
                  </a:ext>
                </a:extLst>
              </p14:cNvPr>
              <p14:cNvContentPartPr/>
              <p14:nvPr/>
            </p14:nvContentPartPr>
            <p14:xfrm>
              <a:off x="10664100" y="4320270"/>
              <a:ext cx="719280" cy="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146EAE4D-2C1E-23AD-F805-530447A5ADF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610460" y="4212270"/>
                <a:ext cx="826920" cy="21600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B08D3C8-84EA-3981-CF35-E42E025AEF6B}"/>
              </a:ext>
            </a:extLst>
          </p:cNvPr>
          <p:cNvSpPr/>
          <p:nvPr/>
        </p:nvSpPr>
        <p:spPr>
          <a:xfrm>
            <a:off x="10638045" y="4169820"/>
            <a:ext cx="827550" cy="300899"/>
          </a:xfrm>
          <a:prstGeom prst="roundRect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>
              <a:highlight>
                <a:srgbClr val="FFFF00"/>
              </a:highlight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00BC357-D3DC-2002-3CE9-8DA5A7080744}"/>
              </a:ext>
            </a:extLst>
          </p:cNvPr>
          <p:cNvSpPr/>
          <p:nvPr/>
        </p:nvSpPr>
        <p:spPr>
          <a:xfrm>
            <a:off x="10643535" y="3827100"/>
            <a:ext cx="512145" cy="300899"/>
          </a:xfrm>
          <a:prstGeom prst="roundRect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>
              <a:highlight>
                <a:srgbClr val="FFFF00"/>
              </a:highlight>
            </a:endParaRPr>
          </a:p>
        </p:txBody>
      </p:sp>
      <p:pic>
        <p:nvPicPr>
          <p:cNvPr id="3074" name="Picture 2" descr="Thunderbird and Whale had a terrible fight.">
            <a:extLst>
              <a:ext uri="{FF2B5EF4-FFF2-40B4-BE49-F238E27FC236}">
                <a16:creationId xmlns:a16="http://schemas.microsoft.com/office/drawing/2014/main" id="{DD66F731-701A-0C39-9BA6-4EE6313619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43660"/>
            <a:ext cx="8402348" cy="4044520"/>
          </a:xfrm>
          <a:prstGeom prst="rect">
            <a:avLst/>
          </a:pr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690A1F-0B2E-480A-96C6-6E58A1F35493}"/>
              </a:ext>
            </a:extLst>
          </p:cNvPr>
          <p:cNvSpPr txBox="1"/>
          <p:nvPr/>
        </p:nvSpPr>
        <p:spPr>
          <a:xfrm>
            <a:off x="8663580" y="6405281"/>
            <a:ext cx="38559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i="1" dirty="0"/>
              <a:t>Map illustration by Mark Garrison</a:t>
            </a:r>
          </a:p>
        </p:txBody>
      </p:sp>
    </p:spTree>
    <p:extLst>
      <p:ext uri="{BB962C8B-B14F-4D97-AF65-F5344CB8AC3E}">
        <p14:creationId xmlns:p14="http://schemas.microsoft.com/office/powerpoint/2010/main" val="2449158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DFB95-74FD-5E34-F6D7-88BA69E1E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015" y="549538"/>
            <a:ext cx="5923547" cy="1307264"/>
          </a:xfrm>
        </p:spPr>
        <p:txBody>
          <a:bodyPr>
            <a:normAutofit fontScale="90000"/>
          </a:bodyPr>
          <a:lstStyle/>
          <a:p>
            <a:r>
              <a:rPr lang="en-CA" b="0" i="1" cap="all" dirty="0">
                <a:effectLst/>
                <a:latin typeface="Congenial SemiBold" panose="02000503040000020004" pitchFamily="2" charset="0"/>
              </a:rPr>
              <a:t>NININIGAMŁ</a:t>
            </a:r>
            <a:br>
              <a:rPr lang="en-CA" dirty="0">
                <a:latin typeface="Congenial SemiBold" panose="02000503040000020004" pitchFamily="2" charset="0"/>
              </a:rPr>
            </a:br>
            <a:r>
              <a:rPr lang="en-CA" b="0" i="0" cap="all" dirty="0">
                <a:effectLst/>
                <a:latin typeface="Congenial SemiBold" panose="02000503040000020004" pitchFamily="2" charset="0"/>
              </a:rPr>
              <a:t>(EARTHQUAKE MASK)</a:t>
            </a:r>
            <a:endParaRPr lang="en-CA" dirty="0">
              <a:latin typeface="Congenial SemiBold" panose="02000503040000020004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7CA412-9E29-2108-CE08-A342E44D08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529" y="249635"/>
            <a:ext cx="5058098" cy="64631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DFA7496-3E33-A8F2-DBF0-D6DA5B9E11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257" y="1819275"/>
            <a:ext cx="5610225" cy="32194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042264ED-08EC-609B-5C12-A4080919541E}"/>
                  </a:ext>
                </a:extLst>
              </p14:cNvPr>
              <p14:cNvContentPartPr/>
              <p14:nvPr/>
            </p14:nvContentPartPr>
            <p14:xfrm>
              <a:off x="926650" y="3129140"/>
              <a:ext cx="1790280" cy="53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042264ED-08EC-609B-5C12-A4080919541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72650" y="3021140"/>
                <a:ext cx="1897920" cy="268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5B942285-33C6-BEF5-2D02-54D5C2372A36}"/>
                  </a:ext>
                </a:extLst>
              </p14:cNvPr>
              <p14:cNvContentPartPr/>
              <p14:nvPr/>
            </p14:nvContentPartPr>
            <p14:xfrm>
              <a:off x="939250" y="3256220"/>
              <a:ext cx="1789920" cy="36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5B942285-33C6-BEF5-2D02-54D5C2372A3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85610" y="3148580"/>
                <a:ext cx="189756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22CCBE11-8A92-25DA-4C0A-FBDEE94AFD0A}"/>
                  </a:ext>
                </a:extLst>
              </p14:cNvPr>
              <p14:cNvContentPartPr/>
              <p14:nvPr/>
            </p14:nvContentPartPr>
            <p14:xfrm>
              <a:off x="951490" y="3080900"/>
              <a:ext cx="1715400" cy="5112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22CCBE11-8A92-25DA-4C0A-FBDEE94AFD0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97490" y="2973260"/>
                <a:ext cx="1823040" cy="266760"/>
              </a:xfrm>
              <a:prstGeom prst="rect">
                <a:avLst/>
              </a:prstGeom>
            </p:spPr>
          </p:pic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7B8625EE-21EC-A2CD-9BAE-5EBFC9925A7B}"/>
              </a:ext>
            </a:extLst>
          </p:cNvPr>
          <p:cNvSpPr txBox="1"/>
          <p:nvPr/>
        </p:nvSpPr>
        <p:spPr>
          <a:xfrm>
            <a:off x="784257" y="5364666"/>
            <a:ext cx="609391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2800" dirty="0" err="1"/>
              <a:t>Ninini</a:t>
            </a:r>
            <a:r>
              <a:rPr lang="en-CA" sz="2800" dirty="0"/>
              <a:t> (Earthquake) Song</a:t>
            </a:r>
          </a:p>
          <a:p>
            <a:r>
              <a:rPr lang="en-CA" sz="2400" dirty="0">
                <a:hlinkClick r:id="rId11"/>
              </a:rPr>
              <a:t>http://www2.moa.ubc.ca/shakeupipad/#0</a:t>
            </a:r>
            <a:endParaRPr lang="en-CA" sz="2400" dirty="0"/>
          </a:p>
          <a:p>
            <a:endParaRPr lang="en-CA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EB1153-7800-B31D-BA0C-1BE70CA211E7}"/>
              </a:ext>
            </a:extLst>
          </p:cNvPr>
          <p:cNvSpPr txBox="1"/>
          <p:nvPr/>
        </p:nvSpPr>
        <p:spPr>
          <a:xfrm>
            <a:off x="580373" y="6441884"/>
            <a:ext cx="38559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i="1" dirty="0"/>
              <a:t>Map illustration by Mark Garrison</a:t>
            </a:r>
          </a:p>
        </p:txBody>
      </p:sp>
    </p:spTree>
    <p:extLst>
      <p:ext uri="{BB962C8B-B14F-4D97-AF65-F5344CB8AC3E}">
        <p14:creationId xmlns:p14="http://schemas.microsoft.com/office/powerpoint/2010/main" val="2311942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FE665-3DAE-8876-497F-4CDAE965C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1037"/>
            <a:ext cx="10515600" cy="1325563"/>
          </a:xfrm>
        </p:spPr>
        <p:txBody>
          <a:bodyPr/>
          <a:lstStyle/>
          <a:p>
            <a:pPr algn="ctr"/>
            <a:r>
              <a:rPr lang="en-CA" dirty="0">
                <a:latin typeface="Congenial SemiBold" panose="02000503040000020004" pitchFamily="2" charset="0"/>
              </a:rPr>
              <a:t>Expanding Cascadia’s </a:t>
            </a:r>
            <a:br>
              <a:rPr lang="en-CA" dirty="0">
                <a:latin typeface="Congenial SemiBold" panose="02000503040000020004" pitchFamily="2" charset="0"/>
              </a:rPr>
            </a:br>
            <a:r>
              <a:rPr lang="en-CA" dirty="0">
                <a:latin typeface="Congenial SemiBold" panose="02000503040000020004" pitchFamily="2" charset="0"/>
              </a:rPr>
              <a:t>Earthquake 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8D2AD-AB1E-B5F4-52BB-D1F6CB1A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11399"/>
            <a:ext cx="10515600" cy="420370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CA" sz="3900" dirty="0"/>
              <a:t>First Nations stories teach us that there have been large earthquakes along the Cascadia Subduction Zone.</a:t>
            </a:r>
          </a:p>
          <a:p>
            <a:pPr marL="0" indent="0">
              <a:buNone/>
            </a:pPr>
            <a:endParaRPr lang="en-CA" sz="3900" dirty="0"/>
          </a:p>
          <a:p>
            <a:pPr marL="0" indent="0" algn="ctr">
              <a:buNone/>
            </a:pPr>
            <a:r>
              <a:rPr lang="en-CA" sz="3900" dirty="0"/>
              <a:t>How long ago?  How often?</a:t>
            </a:r>
          </a:p>
          <a:p>
            <a:pPr marL="0" indent="0">
              <a:buNone/>
            </a:pPr>
            <a:endParaRPr lang="en-CA" sz="3900" dirty="0"/>
          </a:p>
          <a:p>
            <a:pPr marL="0" indent="0">
              <a:buNone/>
            </a:pPr>
            <a:r>
              <a:rPr lang="en-CA" sz="3900" dirty="0"/>
              <a:t>Many scientists have been investigating our tectonic history.</a:t>
            </a:r>
          </a:p>
          <a:p>
            <a:pPr marL="0" indent="0">
              <a:buNone/>
            </a:pPr>
            <a:endParaRPr lang="en-CA" dirty="0"/>
          </a:p>
          <a:p>
            <a:pPr marL="0" indent="0" algn="r">
              <a:buNone/>
            </a:pPr>
            <a:r>
              <a:rPr lang="en-CA" dirty="0"/>
              <a:t>Student readings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6083CF9-C23C-3066-AFEE-3AC7F8F9F7B4}"/>
              </a:ext>
            </a:extLst>
          </p:cNvPr>
          <p:cNvSpPr/>
          <p:nvPr/>
        </p:nvSpPr>
        <p:spPr>
          <a:xfrm>
            <a:off x="3140241" y="3429000"/>
            <a:ext cx="5847347" cy="1155031"/>
          </a:xfrm>
          <a:prstGeom prst="roundRect">
            <a:avLst/>
          </a:prstGeom>
          <a:noFill/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487726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" val="{&quot;SavedSwatch&quot;:&quot;-11240108|-11700327|-8754175|-9605520|-12039861|NRCan&quot;,&quot;Id&quot;:&quot;67182e874134380f401eb3b7&quot;,&quot;SmartGridHorizontal&quot;:0,&quot;LinkedExcelSources&quot;:{},&quot;LinkedProjectSources&quot;:{},&quot;FlowConfig&quot;:{&quot;Canvas&quot;:{&quot;Slide&quot;:-1,&quot;Width&quot;:0,&quot;Height&quot;:0},&quot;Timeline&quot;:{&quot;Actions&quot;:[]}},&quot;LinkedSlideMergeSources&quot;:{},&quot;LinkedSharePointSlideMergeSources&quot;:{}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219619fd-75dc-48cb-820d-8f683a95dd8b}" enabled="1" method="Privileged" siteId="{05c95b33-90ca-49d5-b644-288b930b912b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17984</TotalTime>
  <Words>753</Words>
  <Application>Microsoft Office PowerPoint</Application>
  <PresentationFormat>Widescreen</PresentationFormat>
  <Paragraphs>136</Paragraphs>
  <Slides>21</Slides>
  <Notes>21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4" baseType="lpstr">
      <vt:lpstr>Arial</vt:lpstr>
      <vt:lpstr>Calibri</vt:lpstr>
      <vt:lpstr>Calibri Light</vt:lpstr>
      <vt:lpstr>Congenial SemiBold</vt:lpstr>
      <vt:lpstr>GMsans-Web-Regular</vt:lpstr>
      <vt:lpstr>Marcher</vt:lpstr>
      <vt:lpstr>Noto Sans</vt:lpstr>
      <vt:lpstr>Open Sans</vt:lpstr>
      <vt:lpstr>PT Sans</vt:lpstr>
      <vt:lpstr>ReithSans</vt:lpstr>
      <vt:lpstr>Retina</vt:lpstr>
      <vt:lpstr>SugoPro</vt:lpstr>
      <vt:lpstr>Office Theme</vt:lpstr>
      <vt:lpstr>Lesson D</vt:lpstr>
      <vt:lpstr>Safety Sharing</vt:lpstr>
      <vt:lpstr>Earthquake Histories</vt:lpstr>
      <vt:lpstr>Vancouver Island lies within the</vt:lpstr>
      <vt:lpstr>Uncovering Cascadia’s Earthquake History</vt:lpstr>
      <vt:lpstr>The Mountain Dwarves</vt:lpstr>
      <vt:lpstr>The Thunderbird and the Whale</vt:lpstr>
      <vt:lpstr>NININIGAMŁ (EARTHQUAKE MASK)</vt:lpstr>
      <vt:lpstr>Expanding Cascadia’s  Earthquake Story</vt:lpstr>
      <vt:lpstr>Ghost Forest – Copalis River, Washington coast</vt:lpstr>
      <vt:lpstr>PowerPoint Presentation</vt:lpstr>
      <vt:lpstr>Seafloor Drilling to Unlock the Past</vt:lpstr>
      <vt:lpstr>Painting the Whole Picture</vt:lpstr>
      <vt:lpstr>Cascadia Subduction Zone </vt:lpstr>
      <vt:lpstr>What’s on your mind?</vt:lpstr>
      <vt:lpstr>Haida Gwaii: Earthquakes and Oral Histories Case Study </vt:lpstr>
      <vt:lpstr>Haida Gwaii  and the  Queen Charlotte Fault</vt:lpstr>
      <vt:lpstr>PowerPoint Presentation</vt:lpstr>
      <vt:lpstr>PowerPoint Presentation</vt:lpstr>
      <vt:lpstr>Most Recent, Large Earthquake  October 28, 2012 Magnitude 7.8   </vt:lpstr>
      <vt:lpstr>Gwaii Haanas Legacy Pole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Erin Douglas</dc:creator>
  <cp:lastModifiedBy>Brillon, Camille</cp:lastModifiedBy>
  <cp:revision>32</cp:revision>
  <dcterms:created xsi:type="dcterms:W3CDTF">2023-02-16T21:06:56Z</dcterms:created>
  <dcterms:modified xsi:type="dcterms:W3CDTF">2024-10-22T23:00:23Z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HeaderLocations">
    <vt:lpwstr>Office Theme:8</vt:lpwstr>
  </property>
  <property fmtid="{D5CDD505-2E9C-101B-9397-08002B2CF9AE}" pid="3" name="ClassificationContentMarkingHeaderText">
    <vt:lpwstr>UNCLASSIFIED - NON CLASSIFIÉ</vt:lpwstr>
  </property>
</Properties>
</file>