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98" r:id="rId2"/>
    <p:sldId id="321" r:id="rId3"/>
    <p:sldId id="299" r:id="rId4"/>
    <p:sldId id="300" r:id="rId5"/>
    <p:sldId id="301" r:id="rId6"/>
    <p:sldId id="272" r:id="rId7"/>
    <p:sldId id="280" r:id="rId8"/>
    <p:sldId id="306" r:id="rId9"/>
    <p:sldId id="302" r:id="rId10"/>
    <p:sldId id="303" r:id="rId11"/>
    <p:sldId id="336" r:id="rId12"/>
    <p:sldId id="335" r:id="rId13"/>
    <p:sldId id="330" r:id="rId14"/>
    <p:sldId id="310" r:id="rId15"/>
    <p:sldId id="311" r:id="rId16"/>
    <p:sldId id="331" r:id="rId17"/>
    <p:sldId id="327" r:id="rId18"/>
    <p:sldId id="328" r:id="rId19"/>
    <p:sldId id="329" r:id="rId20"/>
    <p:sldId id="339" r:id="rId21"/>
    <p:sldId id="323" r:id="rId22"/>
    <p:sldId id="326" r:id="rId23"/>
    <p:sldId id="338" r:id="rId24"/>
    <p:sldId id="309" r:id="rId25"/>
    <p:sldId id="288" r:id="rId26"/>
    <p:sldId id="340" r:id="rId27"/>
    <p:sldId id="341" r:id="rId28"/>
    <p:sldId id="313" r:id="rId29"/>
    <p:sldId id="314" r:id="rId30"/>
    <p:sldId id="316" r:id="rId31"/>
    <p:sldId id="317" r:id="rId32"/>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9FECEB2-F491-4818-9E31-5310A07EEB9F}">
          <p14:sldIdLst>
            <p14:sldId id="298"/>
            <p14:sldId id="321"/>
            <p14:sldId id="299"/>
            <p14:sldId id="300"/>
            <p14:sldId id="301"/>
            <p14:sldId id="272"/>
            <p14:sldId id="280"/>
            <p14:sldId id="306"/>
            <p14:sldId id="302"/>
            <p14:sldId id="303"/>
            <p14:sldId id="336"/>
            <p14:sldId id="335"/>
            <p14:sldId id="330"/>
            <p14:sldId id="310"/>
            <p14:sldId id="311"/>
            <p14:sldId id="331"/>
            <p14:sldId id="327"/>
            <p14:sldId id="328"/>
            <p14:sldId id="329"/>
            <p14:sldId id="339"/>
            <p14:sldId id="323"/>
            <p14:sldId id="326"/>
            <p14:sldId id="338"/>
            <p14:sldId id="309"/>
            <p14:sldId id="288"/>
          </p14:sldIdLst>
        </p14:section>
        <p14:section name="Extension Lesson" id="{8C4CBED6-434D-4581-86F9-4481AEFD0502}">
          <p14:sldIdLst>
            <p14:sldId id="340"/>
            <p14:sldId id="341"/>
            <p14:sldId id="313"/>
            <p14:sldId id="314"/>
            <p14:sldId id="316"/>
            <p14:sldId id="31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3E04DA-9100-C27D-40C1-79CE6E0A5211}" name="Brillon, Camille" initials="BC" userId="S::camille.brillon@nrcan-rncan.gc.ca::b975d218-c7d3-4437-a409-8d032b69b38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D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0EB509-4220-49D5-BAD4-C65C9A03B9FD}" v="2" dt="2024-11-01T21:30:00.0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20" autoAdjust="0"/>
    <p:restoredTop sz="93932" autoAdjust="0"/>
  </p:normalViewPr>
  <p:slideViewPr>
    <p:cSldViewPr snapToGrid="0">
      <p:cViewPr varScale="1">
        <p:scale>
          <a:sx n="77" d="100"/>
          <a:sy n="77" d="100"/>
        </p:scale>
        <p:origin x="125" y="101"/>
      </p:cViewPr>
      <p:guideLst/>
    </p:cSldViewPr>
  </p:slideViewPr>
  <p:outlineViewPr>
    <p:cViewPr>
      <p:scale>
        <a:sx n="33" d="100"/>
        <a:sy n="33" d="100"/>
      </p:scale>
      <p:origin x="0" y="-6968"/>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48" d="100"/>
          <a:sy n="48" d="100"/>
        </p:scale>
        <p:origin x="2684"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llon, Camille" userId="b975d218-c7d3-4437-a409-8d032b69b385" providerId="ADAL" clId="{500EB509-4220-49D5-BAD4-C65C9A03B9FD}"/>
    <pc:docChg chg="custSel modSld">
      <pc:chgData name="Brillon, Camille" userId="b975d218-c7d3-4437-a409-8d032b69b385" providerId="ADAL" clId="{500EB509-4220-49D5-BAD4-C65C9A03B9FD}" dt="2024-11-01T21:49:42.248" v="67" actId="20577"/>
      <pc:docMkLst>
        <pc:docMk/>
      </pc:docMkLst>
      <pc:sldChg chg="addSp modSp mod">
        <pc:chgData name="Brillon, Camille" userId="b975d218-c7d3-4437-a409-8d032b69b385" providerId="ADAL" clId="{500EB509-4220-49D5-BAD4-C65C9A03B9FD}" dt="2024-11-01T21:25:06.994" v="4" actId="113"/>
        <pc:sldMkLst>
          <pc:docMk/>
          <pc:sldMk cId="2302321657" sldId="272"/>
        </pc:sldMkLst>
        <pc:spChg chg="add mod">
          <ac:chgData name="Brillon, Camille" userId="b975d218-c7d3-4437-a409-8d032b69b385" providerId="ADAL" clId="{500EB509-4220-49D5-BAD4-C65C9A03B9FD}" dt="2024-11-01T21:25:06.994" v="4" actId="113"/>
          <ac:spMkLst>
            <pc:docMk/>
            <pc:sldMk cId="2302321657" sldId="272"/>
            <ac:spMk id="3" creationId="{5C51CD60-CC31-33AC-9FAB-5BC64141DCA9}"/>
          </ac:spMkLst>
        </pc:spChg>
      </pc:sldChg>
      <pc:sldChg chg="modSp mod">
        <pc:chgData name="Brillon, Camille" userId="b975d218-c7d3-4437-a409-8d032b69b385" providerId="ADAL" clId="{500EB509-4220-49D5-BAD4-C65C9A03B9FD}" dt="2024-11-01T21:25:39.812" v="5" actId="14100"/>
        <pc:sldMkLst>
          <pc:docMk/>
          <pc:sldMk cId="1325023669" sldId="280"/>
        </pc:sldMkLst>
        <pc:spChg chg="mod">
          <ac:chgData name="Brillon, Camille" userId="b975d218-c7d3-4437-a409-8d032b69b385" providerId="ADAL" clId="{500EB509-4220-49D5-BAD4-C65C9A03B9FD}" dt="2024-11-01T21:25:39.812" v="5" actId="14100"/>
          <ac:spMkLst>
            <pc:docMk/>
            <pc:sldMk cId="1325023669" sldId="280"/>
            <ac:spMk id="6" creationId="{F1A586C8-6C6A-CB31-463C-E340A4369147}"/>
          </ac:spMkLst>
        </pc:spChg>
      </pc:sldChg>
      <pc:sldChg chg="modSp mod">
        <pc:chgData name="Brillon, Camille" userId="b975d218-c7d3-4437-a409-8d032b69b385" providerId="ADAL" clId="{500EB509-4220-49D5-BAD4-C65C9A03B9FD}" dt="2024-11-01T21:49:42.248" v="67" actId="20577"/>
        <pc:sldMkLst>
          <pc:docMk/>
          <pc:sldMk cId="2072581243" sldId="288"/>
        </pc:sldMkLst>
        <pc:spChg chg="mod">
          <ac:chgData name="Brillon, Camille" userId="b975d218-c7d3-4437-a409-8d032b69b385" providerId="ADAL" clId="{500EB509-4220-49D5-BAD4-C65C9A03B9FD}" dt="2024-11-01T21:49:42.248" v="67" actId="20577"/>
          <ac:spMkLst>
            <pc:docMk/>
            <pc:sldMk cId="2072581243" sldId="288"/>
            <ac:spMk id="2" creationId="{14EA2ADD-4F23-47ED-DE7A-97985EFD633A}"/>
          </ac:spMkLst>
        </pc:spChg>
        <pc:spChg chg="mod">
          <ac:chgData name="Brillon, Camille" userId="b975d218-c7d3-4437-a409-8d032b69b385" providerId="ADAL" clId="{500EB509-4220-49D5-BAD4-C65C9A03B9FD}" dt="2024-11-01T21:34:24.894" v="45" actId="122"/>
          <ac:spMkLst>
            <pc:docMk/>
            <pc:sldMk cId="2072581243" sldId="288"/>
            <ac:spMk id="3" creationId="{0D95CFA3-6F8A-9AF9-048E-D45E8828267D}"/>
          </ac:spMkLst>
        </pc:spChg>
      </pc:sldChg>
      <pc:sldChg chg="modSp mod">
        <pc:chgData name="Brillon, Camille" userId="b975d218-c7d3-4437-a409-8d032b69b385" providerId="ADAL" clId="{500EB509-4220-49D5-BAD4-C65C9A03B9FD}" dt="2024-11-01T21:26:42.151" v="8" actId="12788"/>
        <pc:sldMkLst>
          <pc:docMk/>
          <pc:sldMk cId="3838474595" sldId="303"/>
        </pc:sldMkLst>
        <pc:spChg chg="mod">
          <ac:chgData name="Brillon, Camille" userId="b975d218-c7d3-4437-a409-8d032b69b385" providerId="ADAL" clId="{500EB509-4220-49D5-BAD4-C65C9A03B9FD}" dt="2024-11-01T21:26:42.151" v="8" actId="12788"/>
          <ac:spMkLst>
            <pc:docMk/>
            <pc:sldMk cId="3838474595" sldId="303"/>
            <ac:spMk id="3" creationId="{B5483C9C-EE45-9772-85B9-422D8D14877C}"/>
          </ac:spMkLst>
        </pc:spChg>
      </pc:sldChg>
      <pc:sldChg chg="modSp mod">
        <pc:chgData name="Brillon, Camille" userId="b975d218-c7d3-4437-a409-8d032b69b385" providerId="ADAL" clId="{500EB509-4220-49D5-BAD4-C65C9A03B9FD}" dt="2024-11-01T21:28:35.385" v="15" actId="113"/>
        <pc:sldMkLst>
          <pc:docMk/>
          <pc:sldMk cId="2397519232" sldId="310"/>
        </pc:sldMkLst>
        <pc:spChg chg="mod">
          <ac:chgData name="Brillon, Camille" userId="b975d218-c7d3-4437-a409-8d032b69b385" providerId="ADAL" clId="{500EB509-4220-49D5-BAD4-C65C9A03B9FD}" dt="2024-11-01T21:28:35.385" v="15" actId="113"/>
          <ac:spMkLst>
            <pc:docMk/>
            <pc:sldMk cId="2397519232" sldId="310"/>
            <ac:spMk id="5" creationId="{DE72EBA5-CEFE-19BA-6751-9AC77476770D}"/>
          </ac:spMkLst>
        </pc:spChg>
      </pc:sldChg>
      <pc:sldChg chg="modSp mod">
        <pc:chgData name="Brillon, Camille" userId="b975d218-c7d3-4437-a409-8d032b69b385" providerId="ADAL" clId="{500EB509-4220-49D5-BAD4-C65C9A03B9FD}" dt="2024-11-01T21:23:22.775" v="0" actId="14826"/>
        <pc:sldMkLst>
          <pc:docMk/>
          <pc:sldMk cId="3965725894" sldId="321"/>
        </pc:sldMkLst>
        <pc:picChg chg="mod">
          <ac:chgData name="Brillon, Camille" userId="b975d218-c7d3-4437-a409-8d032b69b385" providerId="ADAL" clId="{500EB509-4220-49D5-BAD4-C65C9A03B9FD}" dt="2024-11-01T21:23:22.775" v="0" actId="14826"/>
          <ac:picMkLst>
            <pc:docMk/>
            <pc:sldMk cId="3965725894" sldId="321"/>
            <ac:picMk id="4" creationId="{2DE9EBB4-29AF-6651-653A-3300A75F3561}"/>
          </ac:picMkLst>
        </pc:picChg>
      </pc:sldChg>
      <pc:sldChg chg="modSp mod">
        <pc:chgData name="Brillon, Camille" userId="b975d218-c7d3-4437-a409-8d032b69b385" providerId="ADAL" clId="{500EB509-4220-49D5-BAD4-C65C9A03B9FD}" dt="2024-11-01T21:28:03.501" v="13" actId="1076"/>
        <pc:sldMkLst>
          <pc:docMk/>
          <pc:sldMk cId="2865784783" sldId="335"/>
        </pc:sldMkLst>
        <pc:spChg chg="mod">
          <ac:chgData name="Brillon, Camille" userId="b975d218-c7d3-4437-a409-8d032b69b385" providerId="ADAL" clId="{500EB509-4220-49D5-BAD4-C65C9A03B9FD}" dt="2024-11-01T21:28:03.501" v="13" actId="1076"/>
          <ac:spMkLst>
            <pc:docMk/>
            <pc:sldMk cId="2865784783" sldId="335"/>
            <ac:spMk id="3" creationId="{6D541F0D-DE8C-C7F3-7392-D661F03C41CF}"/>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2-01T01:20:41.340"/>
    </inkml:context>
    <inkml:brush xml:id="br0">
      <inkml:brushProperty name="width" value="0.2" units="cm"/>
      <inkml:brushProperty name="height" value="0.2" units="cm"/>
      <inkml:brushProperty name="color" value="#E71224"/>
      <inkml:brushProperty name="ignorePressure" value="1"/>
    </inkml:brush>
  </inkml:definitions>
  <inkml:trace contextRef="#ctx0" brushRef="#br0">1 0,'0'6,"0"-2,0 5997,0-6007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2-01T01:20:55.089"/>
    </inkml:context>
    <inkml:brush xml:id="br0">
      <inkml:brushProperty name="width" value="0.2" units="cm"/>
      <inkml:brushProperty name="height" value="0.2" units="cm"/>
      <inkml:brushProperty name="color" value="#E71224"/>
      <inkml:brushProperty name="ignorePressure" value="1"/>
    </inkml:brush>
  </inkml:definitions>
  <inkml:trace contextRef="#ctx0" brushRef="#br0">1 191,'1554'-191,"-1557"192</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2-01T01:20:56.497"/>
    </inkml:context>
    <inkml:brush xml:id="br0">
      <inkml:brushProperty name="width" value="0.2" units="cm"/>
      <inkml:brushProperty name="height" value="0.2" units="cm"/>
      <inkml:brushProperty name="color" value="#E71224"/>
      <inkml:brushProperty name="ignorePressure" value="1"/>
    </inkml:brush>
  </inkml:definitions>
  <inkml:trace contextRef="#ctx0" brushRef="#br0">4 3,'15'-2,"-32"4,16-2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2-01T01:21:09.679"/>
    </inkml:context>
    <inkml:brush xml:id="br0">
      <inkml:brushProperty name="width" value="0.2" units="cm"/>
      <inkml:brushProperty name="height" value="0.2" units="cm"/>
      <inkml:brushProperty name="color" value="#00A0D7"/>
      <inkml:brushProperty name="ignorePressure" value="1"/>
    </inkml:brush>
  </inkml:definitions>
  <inkml:trace contextRef="#ctx0" brushRef="#br0">1 1,'0'0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2-01T01:21:11.564"/>
    </inkml:context>
    <inkml:brush xml:id="br0">
      <inkml:brushProperty name="width" value="0.2" units="cm"/>
      <inkml:brushProperty name="height" value="0.2" units="cm"/>
      <inkml:brushProperty name="color" value="#00A0D7"/>
      <inkml:brushProperty name="ignorePressure" value="1"/>
    </inkml:brush>
  </inkml:definitions>
  <inkml:trace contextRef="#ctx0" brushRef="#br0">4497 1,'-4483'0,"4478"0,-3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2-01T01:21:29.294"/>
    </inkml:context>
    <inkml:brush xml:id="br0">
      <inkml:brushProperty name="width" value="0.2" units="cm"/>
      <inkml:brushProperty name="height" value="0.2" units="cm"/>
      <inkml:brushProperty name="color" value="#00A0D7"/>
      <inkml:brushProperty name="ignorePressure" value="1"/>
    </inkml:brush>
  </inkml:definitions>
  <inkml:trace contextRef="#ctx0" brushRef="#br0">1 0,'0'180,"0"54,0 2442,0-2120,0 77,0-628</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2-01T01:21:40.246"/>
    </inkml:context>
    <inkml:brush xml:id="br0">
      <inkml:brushProperty name="width" value="0.2" units="cm"/>
      <inkml:brushProperty name="height" value="0.2" units="cm"/>
      <inkml:brushProperty name="color" value="#00A0D7"/>
      <inkml:brushProperty name="ignorePressure" value="1"/>
    </inkml:brush>
  </inkml:definitions>
  <inkml:trace contextRef="#ctx0" brushRef="#br0">4 2,'-4'-1,"9"3,33 14,-33-14,252 107,-147-62,60 25,112 48,-277-118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2-01T01:22:35.353"/>
    </inkml:context>
    <inkml:brush xml:id="br0">
      <inkml:brushProperty name="width" value="0.2" units="cm"/>
      <inkml:brushProperty name="height" value="0.2" units="cm"/>
      <inkml:brushProperty name="color" value="#5B2D90"/>
      <inkml:brushProperty name="ignorePressure" value="1"/>
    </inkml:brush>
  </inkml:definitions>
  <inkml:trace contextRef="#ctx0" brushRef="#br0">7 909,'1'0,"-5"0,1 0,57-3,12884-902,-12932 904</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6C04E5-955D-47BF-9E3C-15B2952D987B}" type="datetimeFigureOut">
              <a:rPr lang="en-CA" smtClean="0"/>
              <a:t>2024-11-01</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8F609E-F0AF-47BC-8B38-B8332044445C}" type="slidenum">
              <a:rPr lang="en-CA" smtClean="0"/>
              <a:t>‹#›</a:t>
            </a:fld>
            <a:endParaRPr lang="en-CA"/>
          </a:p>
        </p:txBody>
      </p:sp>
    </p:spTree>
    <p:extLst>
      <p:ext uri="{BB962C8B-B14F-4D97-AF65-F5344CB8AC3E}">
        <p14:creationId xmlns:p14="http://schemas.microsoft.com/office/powerpoint/2010/main" val="125257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usgs.gov/glossary/earthquake-hazards-progra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58E1C612-5F3A-436B-B86C-E35321D0CAE5}" type="slidenum">
              <a:rPr lang="en-CA" smtClean="0"/>
              <a:t>1</a:t>
            </a:fld>
            <a:endParaRPr lang="en-CA"/>
          </a:p>
        </p:txBody>
      </p:sp>
    </p:spTree>
    <p:extLst>
      <p:ext uri="{BB962C8B-B14F-4D97-AF65-F5344CB8AC3E}">
        <p14:creationId xmlns:p14="http://schemas.microsoft.com/office/powerpoint/2010/main" val="15407256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10</a:t>
            </a:fld>
            <a:endParaRPr lang="en-CA"/>
          </a:p>
        </p:txBody>
      </p:sp>
    </p:spTree>
    <p:extLst>
      <p:ext uri="{BB962C8B-B14F-4D97-AF65-F5344CB8AC3E}">
        <p14:creationId xmlns:p14="http://schemas.microsoft.com/office/powerpoint/2010/main" val="1931961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endParaRPr>
          </a:p>
        </p:txBody>
      </p:sp>
      <p:sp>
        <p:nvSpPr>
          <p:cNvPr id="4" name="Slide Number Placeholder 3"/>
          <p:cNvSpPr>
            <a:spLocks noGrp="1"/>
          </p:cNvSpPr>
          <p:nvPr>
            <p:ph type="sldNum" sz="quarter" idx="5"/>
          </p:nvPr>
        </p:nvSpPr>
        <p:spPr/>
        <p:txBody>
          <a:bodyPr/>
          <a:lstStyle/>
          <a:p>
            <a:fld id="{ED8F609E-F0AF-47BC-8B38-B8332044445C}" type="slidenum">
              <a:rPr lang="en-CA" smtClean="0"/>
              <a:t>11</a:t>
            </a:fld>
            <a:endParaRPr lang="en-CA"/>
          </a:p>
        </p:txBody>
      </p:sp>
    </p:spTree>
    <p:extLst>
      <p:ext uri="{BB962C8B-B14F-4D97-AF65-F5344CB8AC3E}">
        <p14:creationId xmlns:p14="http://schemas.microsoft.com/office/powerpoint/2010/main" val="1273658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12</a:t>
            </a:fld>
            <a:endParaRPr lang="en-CA"/>
          </a:p>
        </p:txBody>
      </p:sp>
    </p:spTree>
    <p:extLst>
      <p:ext uri="{BB962C8B-B14F-4D97-AF65-F5344CB8AC3E}">
        <p14:creationId xmlns:p14="http://schemas.microsoft.com/office/powerpoint/2010/main" val="1445492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7579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4676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err="1">
                <a:effectLst/>
                <a:latin typeface="Segoe UI" panose="020B0502040204020203" pitchFamily="34" charset="0"/>
              </a:rPr>
              <a:t>Cherniawsky</a:t>
            </a:r>
            <a:r>
              <a:rPr lang="en-US" sz="1800" dirty="0">
                <a:effectLst/>
                <a:latin typeface="Segoe UI" panose="020B0502040204020203" pitchFamily="34" charset="0"/>
              </a:rPr>
              <a:t>, J., Titov, V., Wang, K. et al. Numerical Simulations of Tsunami Waves and Currents for Southern Vancouver Island from a Cascadia Megathrust Earthquake. Pure appl. </a:t>
            </a:r>
            <a:r>
              <a:rPr lang="en-US" sz="1800" dirty="0" err="1">
                <a:effectLst/>
                <a:latin typeface="Segoe UI" panose="020B0502040204020203" pitchFamily="34" charset="0"/>
              </a:rPr>
              <a:t>geophys</a:t>
            </a:r>
            <a:r>
              <a:rPr lang="en-US" sz="1800" dirty="0">
                <a:effectLst/>
                <a:latin typeface="Segoe UI" panose="020B0502040204020203" pitchFamily="34" charset="0"/>
              </a:rPr>
              <a:t>. 164, 465–492 (2007). https://doi.org/10.1007/s00024-006-0169-0</a:t>
            </a:r>
            <a:endParaRPr lang="en-CA"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4391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200" b="0" i="0" u="none" strike="noStrike" kern="1200" cap="none" spc="0" normalizeH="0" baseline="0" noProof="0" dirty="0">
              <a:ln>
                <a:noFill/>
              </a:ln>
              <a:solidFill>
                <a:prstClr val="black"/>
              </a:solidFill>
              <a:effectLst/>
              <a:uLnTx/>
              <a:uFillTx/>
              <a:latin typeface="Cavolini" panose="020B0502040204020203" pitchFamily="66" charset="0"/>
              <a:ea typeface="+mn-ea"/>
              <a:cs typeface="Cavolini" panose="020B0502040204020203" pitchFamily="66"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200" b="0" i="0" u="none" strike="noStrike" kern="1200" cap="none" spc="0" normalizeH="0" baseline="0" noProof="0" dirty="0">
              <a:ln>
                <a:noFill/>
              </a:ln>
              <a:solidFill>
                <a:prstClr val="black"/>
              </a:solidFill>
              <a:effectLst/>
              <a:uLnTx/>
              <a:uFillTx/>
              <a:latin typeface="Cavolini" panose="020B0502040204020203" pitchFamily="66" charset="0"/>
              <a:ea typeface="+mn-ea"/>
              <a:cs typeface="Cavolini" panose="020B0502040204020203" pitchFamily="66"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200" b="1" i="0" u="none" strike="noStrike" kern="1200" cap="none" spc="0" normalizeH="0" baseline="0" noProof="0" dirty="0">
              <a:ln>
                <a:noFill/>
              </a:ln>
              <a:solidFill>
                <a:prstClr val="black"/>
              </a:solidFill>
              <a:effectLst/>
              <a:uLnTx/>
              <a:uFillTx/>
              <a:latin typeface="Cavolini" panose="020B0502040204020203" pitchFamily="66" charset="0"/>
              <a:ea typeface="+mn-ea"/>
              <a:cs typeface="Cavolini" panose="020B0502040204020203" pitchFamily="66"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200" b="1" i="0" u="none" strike="noStrike" kern="1200" cap="none" spc="0" normalizeH="0" baseline="0" noProof="0" dirty="0">
                <a:ln>
                  <a:noFill/>
                </a:ln>
                <a:solidFill>
                  <a:prstClr val="black"/>
                </a:solidFill>
                <a:effectLst/>
                <a:uLnTx/>
                <a:uFillTx/>
                <a:latin typeface="Cavolini" panose="020B0502040204020203" pitchFamily="66" charset="0"/>
                <a:ea typeface="+mn-ea"/>
                <a:cs typeface="Cavolini" panose="020B0502040204020203" pitchFamily="66" charset="0"/>
              </a:rPr>
              <a:t>Have you seen this sign?</a:t>
            </a:r>
          </a:p>
          <a:p>
            <a:endParaRPr lang="en-CA" dirty="0"/>
          </a:p>
          <a:p>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pl-PL" sz="1800" dirty="0">
                <a:effectLst/>
                <a:latin typeface="Segoe UI" panose="020B0502040204020203" pitchFamily="34" charset="0"/>
              </a:rPr>
              <a:t>http://www.victoria.ca/EN/main/residents/public-safety/emergency-preparedness/tsunami-readiness.html</a:t>
            </a:r>
            <a:br>
              <a:rPr lang="pl-PL" sz="1800" dirty="0">
                <a:effectLst/>
                <a:latin typeface="Segoe UI" panose="020B0502040204020203" pitchFamily="34" charset="0"/>
              </a:rPr>
            </a:br>
            <a:br>
              <a:rPr lang="pl-PL" sz="1800" dirty="0">
                <a:effectLst/>
                <a:latin typeface="Segoe UI" panose="020B0502040204020203" pitchFamily="34" charset="0"/>
              </a:rPr>
            </a:br>
            <a:r>
              <a:rPr lang="pl-PL" sz="1800" dirty="0">
                <a:effectLst/>
                <a:latin typeface="Segoe UI" panose="020B0502040204020203" pitchFamily="34" charset="0"/>
              </a:rPr>
              <a:t>CRD tsunami portal:https://capital-region-tsunami-information-portal-bcgov03.hub.arcgis.com/</a:t>
            </a:r>
            <a:endParaRPr lang="pl-PL" sz="1800" dirty="0">
              <a:effectLst/>
              <a:latin typeface="Arial" panose="020B0604020202020204" pitchFamily="34" charset="0"/>
            </a:endParaRPr>
          </a:p>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16</a:t>
            </a:fld>
            <a:endParaRPr lang="en-CA"/>
          </a:p>
        </p:txBody>
      </p:sp>
    </p:spTree>
    <p:extLst>
      <p:ext uri="{BB962C8B-B14F-4D97-AF65-F5344CB8AC3E}">
        <p14:creationId xmlns:p14="http://schemas.microsoft.com/office/powerpoint/2010/main" val="148838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4273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55020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6433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198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200" dirty="0">
              <a:solidFill>
                <a:srgbClr val="000000"/>
              </a:solidFill>
              <a:effectLst/>
              <a:latin typeface="Lato" panose="020F0502020204030203" pitchFamily="34" charset="0"/>
              <a:ea typeface="Times New Roman" panose="02020603050405020304" pitchFamily="18"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ED8F609E-F0AF-47BC-8B38-B8332044445C}" type="slidenum">
              <a:rPr lang="en-CA" smtClean="0"/>
              <a:t>20</a:t>
            </a:fld>
            <a:endParaRPr lang="en-CA"/>
          </a:p>
        </p:txBody>
      </p:sp>
    </p:spTree>
    <p:extLst>
      <p:ext uri="{BB962C8B-B14F-4D97-AF65-F5344CB8AC3E}">
        <p14:creationId xmlns:p14="http://schemas.microsoft.com/office/powerpoint/2010/main" val="8218023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endParaRPr lang="en-US" b="0" dirty="0">
              <a:effectLst/>
            </a:endParaRPr>
          </a:p>
        </p:txBody>
      </p:sp>
      <p:sp>
        <p:nvSpPr>
          <p:cNvPr id="4" name="Slide Number Placeholder 3"/>
          <p:cNvSpPr>
            <a:spLocks noGrp="1"/>
          </p:cNvSpPr>
          <p:nvPr>
            <p:ph type="sldNum" sz="quarter" idx="5"/>
          </p:nvPr>
        </p:nvSpPr>
        <p:spPr/>
        <p:txBody>
          <a:bodyPr/>
          <a:lstStyle/>
          <a:p>
            <a:fld id="{ED8F609E-F0AF-47BC-8B38-B8332044445C}" type="slidenum">
              <a:rPr lang="en-CA" smtClean="0"/>
              <a:t>21</a:t>
            </a:fld>
            <a:endParaRPr lang="en-CA"/>
          </a:p>
        </p:txBody>
      </p:sp>
    </p:spTree>
    <p:extLst>
      <p:ext uri="{BB962C8B-B14F-4D97-AF65-F5344CB8AC3E}">
        <p14:creationId xmlns:p14="http://schemas.microsoft.com/office/powerpoint/2010/main" val="39559850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22</a:t>
            </a:fld>
            <a:endParaRPr lang="en-CA"/>
          </a:p>
        </p:txBody>
      </p:sp>
    </p:spTree>
    <p:extLst>
      <p:ext uri="{BB962C8B-B14F-4D97-AF65-F5344CB8AC3E}">
        <p14:creationId xmlns:p14="http://schemas.microsoft.com/office/powerpoint/2010/main" val="1551531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dirty="0">
                <a:effectLst/>
                <a:latin typeface="Segoe UI" panose="020B0502040204020203" pitchFamily="34" charset="0"/>
              </a:rPr>
              <a:t>https://www.dnr.wa.gov/programs-and-services/geology/geologic-hazards/landslides#why-do-landslides-happen?.3</a:t>
            </a:r>
            <a:br>
              <a:rPr lang="en-US" b="0" dirty="0">
                <a:effectLst/>
              </a:rPr>
            </a:br>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23</a:t>
            </a:fld>
            <a:endParaRPr lang="en-CA"/>
          </a:p>
        </p:txBody>
      </p:sp>
    </p:spTree>
    <p:extLst>
      <p:ext uri="{BB962C8B-B14F-4D97-AF65-F5344CB8AC3E}">
        <p14:creationId xmlns:p14="http://schemas.microsoft.com/office/powerpoint/2010/main" val="23066344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5184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58E1C612-5F3A-436B-B86C-E35321D0CAE5}" type="slidenum">
              <a:rPr lang="en-CA" smtClean="0"/>
              <a:t>25</a:t>
            </a:fld>
            <a:endParaRPr lang="en-CA"/>
          </a:p>
        </p:txBody>
      </p:sp>
    </p:spTree>
    <p:extLst>
      <p:ext uri="{BB962C8B-B14F-4D97-AF65-F5344CB8AC3E}">
        <p14:creationId xmlns:p14="http://schemas.microsoft.com/office/powerpoint/2010/main" val="21853142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26</a:t>
            </a:fld>
            <a:endParaRPr lang="en-CA"/>
          </a:p>
        </p:txBody>
      </p:sp>
    </p:spTree>
    <p:extLst>
      <p:ext uri="{BB962C8B-B14F-4D97-AF65-F5344CB8AC3E}">
        <p14:creationId xmlns:p14="http://schemas.microsoft.com/office/powerpoint/2010/main" val="17604798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27</a:t>
            </a:fld>
            <a:endParaRPr lang="en-CA"/>
          </a:p>
        </p:txBody>
      </p:sp>
    </p:spTree>
    <p:extLst>
      <p:ext uri="{BB962C8B-B14F-4D97-AF65-F5344CB8AC3E}">
        <p14:creationId xmlns:p14="http://schemas.microsoft.com/office/powerpoint/2010/main" val="20233831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58130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dirty="0">
                <a:solidFill>
                  <a:srgbClr val="333333"/>
                </a:solidFill>
                <a:effectLst/>
                <a:latin typeface="Poppins" panose="00000500000000000000" pitchFamily="2" charset="0"/>
              </a:rPr>
              <a:t>Concrete pillars buttress Lansdowne Middle School, which is undergoing seismic work as part of planned improvements to high-risk schools in B.C.DARREN STONE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r>
              <a:rPr lang="en-US" b="0" i="1" dirty="0">
                <a:solidFill>
                  <a:srgbClr val="333333"/>
                </a:solidFill>
                <a:effectLst/>
                <a:latin typeface="Poppins" panose="00000500000000000000" pitchFamily="2" charset="0"/>
              </a:rPr>
              <a:t>Grade 5 students Brian Luo, Samantha Justice and </a:t>
            </a:r>
            <a:r>
              <a:rPr lang="en-US" b="0" i="1" dirty="0" err="1">
                <a:solidFill>
                  <a:srgbClr val="333333"/>
                </a:solidFill>
                <a:effectLst/>
                <a:latin typeface="Poppins" panose="00000500000000000000" pitchFamily="2" charset="0"/>
              </a:rPr>
              <a:t>Eunelsy</a:t>
            </a:r>
            <a:r>
              <a:rPr lang="en-US" b="0" i="1" dirty="0">
                <a:solidFill>
                  <a:srgbClr val="333333"/>
                </a:solidFill>
                <a:effectLst/>
                <a:latin typeface="Poppins" panose="00000500000000000000" pitchFamily="2" charset="0"/>
              </a:rPr>
              <a:t> Trillanes hang out at a new buttress, part of the seismic upgrade at Tillicum Elementary School. The buttresses have been personalized with pictures and names of all students and staff who were at the school while work was going on. BRUCE STOTESBURY</a:t>
            </a:r>
          </a:p>
          <a:p>
            <a:endParaRPr lang="en-US" b="0" i="1" dirty="0">
              <a:solidFill>
                <a:srgbClr val="333333"/>
              </a:solidFill>
              <a:effectLst/>
              <a:latin typeface="Poppins" panose="00000500000000000000" pitchFamily="2" charset="0"/>
            </a:endParaRPr>
          </a:p>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29</a:t>
            </a:fld>
            <a:endParaRPr lang="en-CA"/>
          </a:p>
        </p:txBody>
      </p:sp>
    </p:spTree>
    <p:extLst>
      <p:ext uri="{BB962C8B-B14F-4D97-AF65-F5344CB8AC3E}">
        <p14:creationId xmlns:p14="http://schemas.microsoft.com/office/powerpoint/2010/main" val="2902227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3</a:t>
            </a:fld>
            <a:endParaRPr lang="en-CA"/>
          </a:p>
        </p:txBody>
      </p:sp>
    </p:spTree>
    <p:extLst>
      <p:ext uri="{BB962C8B-B14F-4D97-AF65-F5344CB8AC3E}">
        <p14:creationId xmlns:p14="http://schemas.microsoft.com/office/powerpoint/2010/main" val="28884300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30</a:t>
            </a:fld>
            <a:endParaRPr lang="en-CA"/>
          </a:p>
        </p:txBody>
      </p:sp>
    </p:spTree>
    <p:extLst>
      <p:ext uri="{BB962C8B-B14F-4D97-AF65-F5344CB8AC3E}">
        <p14:creationId xmlns:p14="http://schemas.microsoft.com/office/powerpoint/2010/main" val="22598180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0793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171717"/>
                </a:solidFill>
                <a:effectLst/>
                <a:latin typeface="Public Sans"/>
              </a:rPr>
              <a:t>From Richter's (1958) book, Elementary </a:t>
            </a:r>
            <a:r>
              <a:rPr lang="en-US" sz="1800" b="0" i="0" u="sng" strike="noStrike" dirty="0">
                <a:solidFill>
                  <a:srgbClr val="008000"/>
                </a:solidFill>
                <a:effectLst/>
                <a:latin typeface="Public Sans"/>
                <a:hlinkClick r:id="rId3"/>
              </a:rPr>
              <a:t>Seismology</a:t>
            </a:r>
            <a:r>
              <a:rPr lang="en-US" sz="1800" b="0" i="0" u="none" strike="noStrike" dirty="0">
                <a:solidFill>
                  <a:srgbClr val="171717"/>
                </a:solidFill>
                <a:effectLst/>
                <a:latin typeface="Public Sans"/>
              </a:rPr>
              <a:t>.(Public domain.) - USGS</a:t>
            </a:r>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4</a:t>
            </a:fld>
            <a:endParaRPr lang="en-CA"/>
          </a:p>
        </p:txBody>
      </p:sp>
    </p:spTree>
    <p:extLst>
      <p:ext uri="{BB962C8B-B14F-4D97-AF65-F5344CB8AC3E}">
        <p14:creationId xmlns:p14="http://schemas.microsoft.com/office/powerpoint/2010/main" val="2152208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5</a:t>
            </a:fld>
            <a:endParaRPr lang="en-CA"/>
          </a:p>
        </p:txBody>
      </p:sp>
    </p:spTree>
    <p:extLst>
      <p:ext uri="{BB962C8B-B14F-4D97-AF65-F5344CB8AC3E}">
        <p14:creationId xmlns:p14="http://schemas.microsoft.com/office/powerpoint/2010/main" val="3555929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b="1" i="0" u="none" strike="noStrike"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ED8F609E-F0AF-47BC-8B38-B8332044445C}" type="slidenum">
              <a:rPr lang="en-CA" smtClean="0"/>
              <a:t>6</a:t>
            </a:fld>
            <a:endParaRPr lang="en-CA"/>
          </a:p>
        </p:txBody>
      </p:sp>
    </p:spTree>
    <p:extLst>
      <p:ext uri="{BB962C8B-B14F-4D97-AF65-F5344CB8AC3E}">
        <p14:creationId xmlns:p14="http://schemas.microsoft.com/office/powerpoint/2010/main" val="3153559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7</a:t>
            </a:fld>
            <a:endParaRPr lang="en-CA"/>
          </a:p>
        </p:txBody>
      </p:sp>
    </p:spTree>
    <p:extLst>
      <p:ext uri="{BB962C8B-B14F-4D97-AF65-F5344CB8AC3E}">
        <p14:creationId xmlns:p14="http://schemas.microsoft.com/office/powerpoint/2010/main" val="3345948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latin typeface="Graphik"/>
              </a:rPr>
              <a:t>A destroyed Los Angeles house in the aftermath of the January 17, 1994 Northridge Earthquake. Without seismic upgrades, much of Victoria’s historic homes could suffer a similar fate (Credit: Andrea </a:t>
            </a:r>
            <a:r>
              <a:rPr lang="en-US" b="0" i="0" dirty="0" err="1">
                <a:solidFill>
                  <a:srgbClr val="000000"/>
                </a:solidFill>
                <a:effectLst/>
                <a:latin typeface="Graphik"/>
              </a:rPr>
              <a:t>Booher</a:t>
            </a:r>
            <a:r>
              <a:rPr lang="en-US" b="0" i="0" dirty="0">
                <a:solidFill>
                  <a:srgbClr val="000000"/>
                </a:solidFill>
                <a:effectLst/>
                <a:latin typeface="Graphik"/>
              </a:rPr>
              <a:t>/FEMA News Photo)</a:t>
            </a:r>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8F609E-F0AF-47BC-8B38-B8332044445C}"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727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br>
              <a:rPr lang="en-US" b="0" dirty="0">
                <a:effectLst/>
              </a:rPr>
            </a:br>
            <a:r>
              <a:rPr lang="en-US" sz="1800" b="0" i="0" u="none" strike="noStrike" dirty="0">
                <a:solidFill>
                  <a:srgbClr val="000000"/>
                </a:solidFill>
                <a:effectLst/>
                <a:latin typeface="Calibri" panose="020F0502020204030204" pitchFamily="34" charset="0"/>
              </a:rPr>
              <a:t>DYFI for https://earthquakescanada.nrcan.gc.ca/recent/2018/20180909.1255/index-en.php</a:t>
            </a:r>
            <a:endParaRPr lang="en-US" b="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latin typeface="Segoe UI" panose="020B0502040204020203" pitchFamily="34" charset="0"/>
              </a:rPr>
              <a:t>Rupture - 2010 Mw7.1 Canterbury, New Zealand (http://www.civildefence.govt.nz/resources/photo-library/earthquakes/)</a:t>
            </a:r>
            <a:br>
              <a:rPr lang="en-CA" sz="1800" dirty="0">
                <a:effectLst/>
                <a:latin typeface="Segoe UI" panose="020B0502040204020203" pitchFamily="34" charset="0"/>
              </a:rPr>
            </a:br>
            <a:r>
              <a:rPr lang="en-CA" sz="1800" dirty="0">
                <a:effectLst/>
                <a:latin typeface="Segoe UI" panose="020B0502040204020203" pitchFamily="34" charset="0"/>
              </a:rPr>
              <a:t>Liquefaction - 1964 Mw 7.6 Niigata, Japan</a:t>
            </a:r>
            <a:br>
              <a:rPr lang="en-CA" sz="1800" dirty="0">
                <a:effectLst/>
                <a:latin typeface="Segoe UI" panose="020B0502040204020203" pitchFamily="34" charset="0"/>
              </a:rPr>
            </a:br>
            <a:r>
              <a:rPr lang="en-CA" sz="1800" dirty="0">
                <a:effectLst/>
                <a:latin typeface="Segoe UI" panose="020B0502040204020203" pitchFamily="34" charset="0"/>
              </a:rPr>
              <a:t>Tsunami – 2011 Mw9.0 Tohoku, Japan (https://www.britannica.com/event/Japan-earthquake-and-tsunami-of-2011)</a:t>
            </a:r>
            <a:br>
              <a:rPr lang="en-CA" sz="1800" dirty="0">
                <a:effectLst/>
                <a:latin typeface="Segoe UI" panose="020B0502040204020203" pitchFamily="34" charset="0"/>
              </a:rPr>
            </a:br>
            <a:r>
              <a:rPr lang="en-CA" sz="1800" dirty="0">
                <a:effectLst/>
                <a:latin typeface="Segoe UI" panose="020B0502040204020203" pitchFamily="34" charset="0"/>
              </a:rPr>
              <a:t>Landslide – 2011 Mw6.3 Canterbury, New Zealand (http://blogs.agu.org/landslideblog/2011/02/26/boulder-vs-house-landslide-losses-in-the-christchurch-earthquake/)</a:t>
            </a:r>
            <a:br>
              <a:rPr lang="en-CA" sz="1800" dirty="0">
                <a:effectLst/>
                <a:latin typeface="Segoe UI" panose="020B0502040204020203" pitchFamily="34" charset="0"/>
              </a:rPr>
            </a:br>
            <a:r>
              <a:rPr lang="en-CA" sz="1800" dirty="0">
                <a:effectLst/>
                <a:latin typeface="Segoe UI" panose="020B0502040204020203" pitchFamily="34" charset="0"/>
              </a:rPr>
              <a:t>Ground Shaking (amplification):NRCAN</a:t>
            </a:r>
            <a:endParaRPr lang="en-CA" sz="1800" dirty="0">
              <a:effectLst/>
              <a:latin typeface="Arial" panose="020B0604020202020204" pitchFamily="34" charset="0"/>
            </a:endParaRPr>
          </a:p>
          <a:p>
            <a:endParaRPr lang="en-CA" dirty="0"/>
          </a:p>
        </p:txBody>
      </p:sp>
      <p:sp>
        <p:nvSpPr>
          <p:cNvPr id="4" name="Slide Number Placeholder 3"/>
          <p:cNvSpPr>
            <a:spLocks noGrp="1"/>
          </p:cNvSpPr>
          <p:nvPr>
            <p:ph type="sldNum" sz="quarter" idx="5"/>
          </p:nvPr>
        </p:nvSpPr>
        <p:spPr/>
        <p:txBody>
          <a:bodyPr/>
          <a:lstStyle/>
          <a:p>
            <a:fld id="{ED8F609E-F0AF-47BC-8B38-B8332044445C}" type="slidenum">
              <a:rPr lang="en-CA" smtClean="0"/>
              <a:t>9</a:t>
            </a:fld>
            <a:endParaRPr lang="en-CA"/>
          </a:p>
        </p:txBody>
      </p:sp>
    </p:spTree>
    <p:extLst>
      <p:ext uri="{BB962C8B-B14F-4D97-AF65-F5344CB8AC3E}">
        <p14:creationId xmlns:p14="http://schemas.microsoft.com/office/powerpoint/2010/main" val="2838621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ADA55-3041-38AB-1C57-2ED617CC98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8F4A49A8-07A7-C0DD-7BC1-140295C0A4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CF04A9B2-36A1-346A-250F-997F944F534E}"/>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5" name="Footer Placeholder 4">
            <a:extLst>
              <a:ext uri="{FF2B5EF4-FFF2-40B4-BE49-F238E27FC236}">
                <a16:creationId xmlns:a16="http://schemas.microsoft.com/office/drawing/2014/main" id="{1F6C0776-CDFB-5B06-BEA9-6AC204C1B0C1}"/>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52C3A3AC-A19A-DB47-A7B7-FF382FBA09F3}"/>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3569590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15031-6152-CFD5-B93E-4FC30B8B47D2}"/>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78513BC-BF64-9359-3A7F-E0217D71B59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D76E18C5-6EF7-0EE5-3705-8BF358D4D30D}"/>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5" name="Footer Placeholder 4">
            <a:extLst>
              <a:ext uri="{FF2B5EF4-FFF2-40B4-BE49-F238E27FC236}">
                <a16:creationId xmlns:a16="http://schemas.microsoft.com/office/drawing/2014/main" id="{51577E22-C56C-944F-949F-BD509E32226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4E434E31-40A0-28C1-DA32-35C71ABCBFD8}"/>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3220319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F4C81E-5B90-2825-0178-C52E86AD8E7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7116AB84-1980-8341-F427-3967AECEDA4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30C3ED08-4CD2-D1E0-86BF-773567E2DF4E}"/>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5" name="Footer Placeholder 4">
            <a:extLst>
              <a:ext uri="{FF2B5EF4-FFF2-40B4-BE49-F238E27FC236}">
                <a16:creationId xmlns:a16="http://schemas.microsoft.com/office/drawing/2014/main" id="{E1D3F98F-40B2-3BE3-BD5C-0DDDD2B3C6ED}"/>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100B328-7F2E-928F-450E-11D60088BD2E}"/>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2834766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774DD-F45F-AB54-DF21-3A5A00EB9822}"/>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1CCF8711-FBF6-D119-5DCB-871C8135D61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49A42686-51E6-FDF8-7C1B-EB9FD252FEB9}"/>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5" name="Footer Placeholder 4">
            <a:extLst>
              <a:ext uri="{FF2B5EF4-FFF2-40B4-BE49-F238E27FC236}">
                <a16:creationId xmlns:a16="http://schemas.microsoft.com/office/drawing/2014/main" id="{52E06FB1-3196-D77D-C7B6-8D32AFADD9E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5632E986-3DD4-6FA7-CA42-53D1937310B7}"/>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3953446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FBFC6-FEBD-C982-34C1-C68F0AEC876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DDEAC226-1C6D-20F0-11C8-24CAD82E28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B0EA99-261A-0FB1-6446-C2A36BE408C6}"/>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5" name="Footer Placeholder 4">
            <a:extLst>
              <a:ext uri="{FF2B5EF4-FFF2-40B4-BE49-F238E27FC236}">
                <a16:creationId xmlns:a16="http://schemas.microsoft.com/office/drawing/2014/main" id="{5D9EC7AA-3387-1970-D222-7F49718A2063}"/>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A01ED499-462B-CCF2-FDBF-7D9536D8365B}"/>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4175218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B2577-D164-8F35-5FB6-EDBA725D4E7E}"/>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01B8544C-1378-5D96-4E04-CA6F0ECF64D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B94B60F0-5830-4348-815F-4DC36BFFB9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0BDEEA91-3BE1-F5CC-7788-3619D1BC62E3}"/>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6" name="Footer Placeholder 5">
            <a:extLst>
              <a:ext uri="{FF2B5EF4-FFF2-40B4-BE49-F238E27FC236}">
                <a16:creationId xmlns:a16="http://schemas.microsoft.com/office/drawing/2014/main" id="{DCFF65C5-D51E-0AB4-26E4-A4344CA68640}"/>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FD8EBD24-A61B-1918-60BA-D80118BDE79A}"/>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3957014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4F4FD-8288-DCF8-EF58-C911BA9FC7B9}"/>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DA5212E3-C9B7-B499-44A6-EFB1A6ADAA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99DC1C6-0792-8006-1E2B-7431A68ACA8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18EAE260-1663-0320-EF4F-C76D61EFF5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A3F3EC6-B09E-C8E3-4CB4-35AAAA90EF3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7ADB5128-0303-DEE5-74DF-96B18DCAC851}"/>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8" name="Footer Placeholder 7">
            <a:extLst>
              <a:ext uri="{FF2B5EF4-FFF2-40B4-BE49-F238E27FC236}">
                <a16:creationId xmlns:a16="http://schemas.microsoft.com/office/drawing/2014/main" id="{8AAEDDA8-E8DD-6267-2527-8EF481467989}"/>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0A6166D6-F267-0301-16C0-2476D9A65110}"/>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621987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10978-7A03-A2A4-93B0-8F7FFF6AE2BB}"/>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85ED673A-837E-4F2E-7AAC-83AC8D1B4D59}"/>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4" name="Footer Placeholder 3">
            <a:extLst>
              <a:ext uri="{FF2B5EF4-FFF2-40B4-BE49-F238E27FC236}">
                <a16:creationId xmlns:a16="http://schemas.microsoft.com/office/drawing/2014/main" id="{CFE2D546-980E-74EE-E529-2BD9AB6F178A}"/>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DF86F7DA-3609-2B2C-74C9-952ADA3BF964}"/>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3007120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BADD41E-3234-0EEE-8293-9BC2B6C803AC}"/>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3" name="Footer Placeholder 2">
            <a:extLst>
              <a:ext uri="{FF2B5EF4-FFF2-40B4-BE49-F238E27FC236}">
                <a16:creationId xmlns:a16="http://schemas.microsoft.com/office/drawing/2014/main" id="{2D651ED7-B53F-11FA-D14A-7011860B8637}"/>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D158A7FE-7E4B-B718-22B1-C4EE512FEF9D}"/>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3194825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56AB5-C150-2A77-7B81-987A6AC9B2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58BDE6BD-DE7A-BC60-F248-337D25BEF6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5A480928-A848-C62F-B312-B947F35367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EA6396-31AC-2CA3-6B32-A346A8C00664}"/>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6" name="Footer Placeholder 5">
            <a:extLst>
              <a:ext uri="{FF2B5EF4-FFF2-40B4-BE49-F238E27FC236}">
                <a16:creationId xmlns:a16="http://schemas.microsoft.com/office/drawing/2014/main" id="{CEFD263E-C7E7-972C-6FDD-C89FED04E5BE}"/>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303569DC-ED00-46A6-B520-8F9089161C5E}"/>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3238958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70FFC-D265-8C84-8469-FCDBFC8781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A41B9B83-EB46-A264-CCCE-4C71B73D47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28B17D7A-8903-1534-FEB4-AB5F7614F9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6FE605-6020-28E7-16B2-5D2F77A56333}"/>
              </a:ext>
            </a:extLst>
          </p:cNvPr>
          <p:cNvSpPr>
            <a:spLocks noGrp="1"/>
          </p:cNvSpPr>
          <p:nvPr>
            <p:ph type="dt" sz="half" idx="10"/>
          </p:nvPr>
        </p:nvSpPr>
        <p:spPr/>
        <p:txBody>
          <a:bodyPr/>
          <a:lstStyle/>
          <a:p>
            <a:fld id="{3C24C8B8-27F7-4E45-94A9-26E400BED0ED}" type="datetimeFigureOut">
              <a:rPr lang="en-CA" smtClean="0"/>
              <a:t>2024-11-01</a:t>
            </a:fld>
            <a:endParaRPr lang="en-CA"/>
          </a:p>
        </p:txBody>
      </p:sp>
      <p:sp>
        <p:nvSpPr>
          <p:cNvPr id="6" name="Footer Placeholder 5">
            <a:extLst>
              <a:ext uri="{FF2B5EF4-FFF2-40B4-BE49-F238E27FC236}">
                <a16:creationId xmlns:a16="http://schemas.microsoft.com/office/drawing/2014/main" id="{ADF03FA5-FA24-FEE2-B90B-288DF1FCE715}"/>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B4A93B56-A59F-1311-1EF0-13DBE98E70D0}"/>
              </a:ext>
            </a:extLst>
          </p:cNvPr>
          <p:cNvSpPr>
            <a:spLocks noGrp="1"/>
          </p:cNvSpPr>
          <p:nvPr>
            <p:ph type="sldNum" sz="quarter" idx="12"/>
          </p:nvPr>
        </p:nvSpPr>
        <p:spPr/>
        <p:txBody>
          <a:bodyPr/>
          <a:lstStyle/>
          <a:p>
            <a:fld id="{67656BDA-7E7D-4FF3-9804-1F10A676E862}" type="slidenum">
              <a:rPr lang="en-CA" smtClean="0"/>
              <a:t>‹#›</a:t>
            </a:fld>
            <a:endParaRPr lang="en-CA"/>
          </a:p>
        </p:txBody>
      </p:sp>
    </p:spTree>
    <p:extLst>
      <p:ext uri="{BB962C8B-B14F-4D97-AF65-F5344CB8AC3E}">
        <p14:creationId xmlns:p14="http://schemas.microsoft.com/office/powerpoint/2010/main" val="3995515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7B7A96-331C-0068-6472-382E1C1931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9B65BB40-2C5A-8884-A1D8-BC8067E8F4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D9082B60-BCBC-8B5B-258A-06B6B734BE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24C8B8-27F7-4E45-94A9-26E400BED0ED}" type="datetimeFigureOut">
              <a:rPr lang="en-CA" smtClean="0"/>
              <a:t>2024-11-01</a:t>
            </a:fld>
            <a:endParaRPr lang="en-CA"/>
          </a:p>
        </p:txBody>
      </p:sp>
      <p:sp>
        <p:nvSpPr>
          <p:cNvPr id="5" name="Footer Placeholder 4">
            <a:extLst>
              <a:ext uri="{FF2B5EF4-FFF2-40B4-BE49-F238E27FC236}">
                <a16:creationId xmlns:a16="http://schemas.microsoft.com/office/drawing/2014/main" id="{18F5588E-0E9B-61FB-5914-96BD237156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321EAEB5-90AA-5C0A-C19D-D80B724ED8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656BDA-7E7D-4FF3-9804-1F10A676E862}" type="slidenum">
              <a:rPr lang="en-CA" smtClean="0"/>
              <a:t>‹#›</a:t>
            </a:fld>
            <a:endParaRPr lang="en-CA"/>
          </a:p>
        </p:txBody>
      </p:sp>
      <p:sp>
        <p:nvSpPr>
          <p:cNvPr id="8" name="TextBox 7">
            <a:extLst>
              <a:ext uri="{FF2B5EF4-FFF2-40B4-BE49-F238E27FC236}">
                <a16:creationId xmlns:a16="http://schemas.microsoft.com/office/drawing/2014/main" id="{F39E71CF-6C7D-DD16-8D01-481B013FF9A0}"/>
              </a:ext>
            </a:extLst>
          </p:cNvPr>
          <p:cNvSpPr txBox="1"/>
          <p:nvPr userDrawn="1">
            <p:extLst>
              <p:ext uri="{1162E1C5-73C7-4A58-AE30-91384D911F3F}">
                <p184:classification xmlns:p184="http://schemas.microsoft.com/office/powerpoint/2018/4/main" val="hdr"/>
              </p:ext>
            </p:extLst>
          </p:nvPr>
        </p:nvSpPr>
        <p:spPr>
          <a:xfrm>
            <a:off x="10201275" y="63500"/>
            <a:ext cx="1962150" cy="182880"/>
          </a:xfrm>
          <a:prstGeom prst="rect">
            <a:avLst/>
          </a:prstGeom>
        </p:spPr>
        <p:txBody>
          <a:bodyPr horzOverflow="overflow" lIns="0" tIns="0" rIns="0" bIns="0">
            <a:spAutoFit/>
          </a:bodyPr>
          <a:lstStyle/>
          <a:p>
            <a:pPr algn="l"/>
            <a:r>
              <a:rPr lang="en-US" sz="1200">
                <a:solidFill>
                  <a:srgbClr val="000000"/>
                </a:solidFill>
                <a:latin typeface="Calibri" panose="020F0502020204030204" pitchFamily="34" charset="0"/>
                <a:cs typeface="Calibri" panose="020F0502020204030204" pitchFamily="34" charset="0"/>
              </a:rPr>
              <a:t>UNCLASSIFIED - NON CLASSIFIÉ</a:t>
            </a:r>
          </a:p>
        </p:txBody>
      </p:sp>
    </p:spTree>
    <p:extLst>
      <p:ext uri="{BB962C8B-B14F-4D97-AF65-F5344CB8AC3E}">
        <p14:creationId xmlns:p14="http://schemas.microsoft.com/office/powerpoint/2010/main" val="14443204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https://www.youtube.com/embed/6IJ99phNArM?feature=oembed" TargetMode="External"/><Relationship Id="rId5" Type="http://schemas.openxmlformats.org/officeDocument/2006/relationships/hyperlink" Target="https://www.youtube.com/watch?v=6IJ99phNArM" TargetMode="Externa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ideo" Target="https://www.youtube.com/embed/Wx9vPv-T51I?feature=oembed" TargetMode="External"/><Relationship Id="rId5" Type="http://schemas.openxmlformats.org/officeDocument/2006/relationships/hyperlink" Target="https://www.youtube.com/watch?v=Wx9vPv-T51I" TargetMode="Externa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8.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cSaatSdS4Sk?start=39&amp;feature=oembed" TargetMode="External"/><Relationship Id="rId5" Type="http://schemas.openxmlformats.org/officeDocument/2006/relationships/hyperlink" Target="https://www.youtube.com/watch?v=cSaatSdS4Sk&amp;t=39s" TargetMode="Externa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ideo" Target="https://www.youtube.com/embed/RCxvbosa4fU?feature=oembed" TargetMode="External"/><Relationship Id="rId5" Type="http://schemas.openxmlformats.org/officeDocument/2006/relationships/hyperlink" Target="https://www.youtube.com/watch?v=RCxvbosa4fU" TargetMode="External"/><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hyperlink" Target="https://stationview.raspberryshake.org/"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ideo" Target="https://www.youtube.com/embed/V0s2i7Cc7wA?start=123&amp;feature=oembed" TargetMode="External"/><Relationship Id="rId5" Type="http://schemas.openxmlformats.org/officeDocument/2006/relationships/image" Target="../media/image50.jpe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9.png"/><Relationship Id="rId18" Type="http://schemas.openxmlformats.org/officeDocument/2006/relationships/customXml" Target="../ink/ink8.xml"/><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customXml" Target="../ink/ink5.xml"/><Relationship Id="rId17" Type="http://schemas.openxmlformats.org/officeDocument/2006/relationships/image" Target="../media/image11.png"/><Relationship Id="rId2" Type="http://schemas.openxmlformats.org/officeDocument/2006/relationships/notesSlide" Target="../notesSlides/notesSlide4.xml"/><Relationship Id="rId16" Type="http://schemas.openxmlformats.org/officeDocument/2006/relationships/customXml" Target="../ink/ink7.xml"/><Relationship Id="rId20" Type="http://schemas.openxmlformats.org/officeDocument/2006/relationships/hyperlink" Target="https://www.usgs.gov/glossary/earthquake-hazards-program" TargetMode="External"/><Relationship Id="rId1" Type="http://schemas.openxmlformats.org/officeDocument/2006/relationships/slideLayout" Target="../slideLayouts/slideLayout2.xml"/><Relationship Id="rId6" Type="http://schemas.openxmlformats.org/officeDocument/2006/relationships/customXml" Target="../ink/ink2.xml"/><Relationship Id="rId11" Type="http://schemas.openxmlformats.org/officeDocument/2006/relationships/image" Target="../media/image8.png"/><Relationship Id="rId5" Type="http://schemas.openxmlformats.org/officeDocument/2006/relationships/image" Target="../media/image5.png"/><Relationship Id="rId15" Type="http://schemas.openxmlformats.org/officeDocument/2006/relationships/image" Target="../media/image10.png"/><Relationship Id="rId10" Type="http://schemas.openxmlformats.org/officeDocument/2006/relationships/customXml" Target="../ink/ink4.xml"/><Relationship Id="rId19" Type="http://schemas.openxmlformats.org/officeDocument/2006/relationships/image" Target="../media/image12.png"/><Relationship Id="rId4" Type="http://schemas.openxmlformats.org/officeDocument/2006/relationships/customXml" Target="../ink/ink1.xml"/><Relationship Id="rId9" Type="http://schemas.openxmlformats.org/officeDocument/2006/relationships/image" Target="../media/image7.png"/><Relationship Id="rId14" Type="http://schemas.openxmlformats.org/officeDocument/2006/relationships/customXml" Target="../ink/ink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https://www.youtube.com/embed/HL3KGK5eqaw?feature=oembed" TargetMode="External"/><Relationship Id="rId5" Type="http://schemas.openxmlformats.org/officeDocument/2006/relationships/hyperlink" Target="https://www.youtube.com/watch?v=HL3KGK5eqaw" TargetMode="Externa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9F8E8-AE88-1824-B716-4E44DCC72449}"/>
              </a:ext>
            </a:extLst>
          </p:cNvPr>
          <p:cNvSpPr>
            <a:spLocks noGrp="1"/>
          </p:cNvSpPr>
          <p:nvPr>
            <p:ph type="ctrTitle"/>
          </p:nvPr>
        </p:nvSpPr>
        <p:spPr>
          <a:xfrm>
            <a:off x="1999289" y="3923357"/>
            <a:ext cx="9144000" cy="959100"/>
          </a:xfrm>
        </p:spPr>
        <p:txBody>
          <a:bodyPr/>
          <a:lstStyle/>
          <a:p>
            <a:r>
              <a:rPr lang="en-CA" dirty="0"/>
              <a:t>Lesson 3</a:t>
            </a:r>
          </a:p>
        </p:txBody>
      </p:sp>
      <p:sp>
        <p:nvSpPr>
          <p:cNvPr id="3" name="Subtitle 2">
            <a:extLst>
              <a:ext uri="{FF2B5EF4-FFF2-40B4-BE49-F238E27FC236}">
                <a16:creationId xmlns:a16="http://schemas.microsoft.com/office/drawing/2014/main" id="{118CA905-09F8-7BF9-D740-C19F96CA2FA3}"/>
              </a:ext>
            </a:extLst>
          </p:cNvPr>
          <p:cNvSpPr>
            <a:spLocks noGrp="1"/>
          </p:cNvSpPr>
          <p:nvPr>
            <p:ph type="subTitle" idx="1"/>
          </p:nvPr>
        </p:nvSpPr>
        <p:spPr>
          <a:xfrm>
            <a:off x="1509002" y="5114925"/>
            <a:ext cx="10124574" cy="1091054"/>
          </a:xfrm>
        </p:spPr>
        <p:txBody>
          <a:bodyPr>
            <a:normAutofit/>
          </a:bodyPr>
          <a:lstStyle/>
          <a:p>
            <a:r>
              <a:rPr lang="en-CA" sz="3200" dirty="0"/>
              <a:t>Earthquake Magnitude and Effects</a:t>
            </a:r>
          </a:p>
        </p:txBody>
      </p:sp>
      <p:pic>
        <p:nvPicPr>
          <p:cNvPr id="5" name="Picture 2" descr="SchoolShake">
            <a:extLst>
              <a:ext uri="{FF2B5EF4-FFF2-40B4-BE49-F238E27FC236}">
                <a16:creationId xmlns:a16="http://schemas.microsoft.com/office/drawing/2014/main" id="{D21CD995-1222-B71F-5705-2AD97E0140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175" y="851836"/>
            <a:ext cx="4057650"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506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3CC5E-0C9E-4E2B-975B-20B1C9F99A05}"/>
              </a:ext>
            </a:extLst>
          </p:cNvPr>
          <p:cNvSpPr>
            <a:spLocks noGrp="1"/>
          </p:cNvSpPr>
          <p:nvPr>
            <p:ph type="title"/>
          </p:nvPr>
        </p:nvSpPr>
        <p:spPr/>
        <p:txBody>
          <a:bodyPr>
            <a:normAutofit/>
          </a:bodyPr>
          <a:lstStyle/>
          <a:p>
            <a:pPr algn="ctr"/>
            <a:r>
              <a:rPr lang="en-CA" sz="4800" dirty="0">
                <a:latin typeface="Congenial SemiBold" panose="02000503040000020004" pitchFamily="2" charset="0"/>
              </a:rPr>
              <a:t>Effects of Earthquakes</a:t>
            </a:r>
          </a:p>
        </p:txBody>
      </p:sp>
      <p:sp>
        <p:nvSpPr>
          <p:cNvPr id="3" name="Content Placeholder 2">
            <a:extLst>
              <a:ext uri="{FF2B5EF4-FFF2-40B4-BE49-F238E27FC236}">
                <a16:creationId xmlns:a16="http://schemas.microsoft.com/office/drawing/2014/main" id="{B5483C9C-EE45-9772-85B9-422D8D14877C}"/>
              </a:ext>
            </a:extLst>
          </p:cNvPr>
          <p:cNvSpPr>
            <a:spLocks noGrp="1"/>
          </p:cNvSpPr>
          <p:nvPr>
            <p:ph idx="1"/>
          </p:nvPr>
        </p:nvSpPr>
        <p:spPr>
          <a:xfrm>
            <a:off x="2676345" y="1825625"/>
            <a:ext cx="6839311" cy="4351338"/>
          </a:xfrm>
        </p:spPr>
        <p:txBody>
          <a:bodyPr>
            <a:normAutofit lnSpcReduction="10000"/>
          </a:bodyPr>
          <a:lstStyle/>
          <a:p>
            <a:pPr marL="48603" indent="0" rtl="0">
              <a:spcBef>
                <a:spcPts val="0"/>
              </a:spcBef>
              <a:spcAft>
                <a:spcPts val="0"/>
              </a:spcAft>
              <a:buNone/>
            </a:pPr>
            <a:r>
              <a:rPr lang="en-CA" sz="4000" b="0" i="0" u="none" strike="noStrike" dirty="0">
                <a:solidFill>
                  <a:srgbClr val="000000"/>
                </a:solidFill>
                <a:effectLst/>
                <a:latin typeface="Calibri" panose="020F0502020204030204" pitchFamily="34" charset="0"/>
              </a:rPr>
              <a:t>The impact an earthquake has in a region depends on:</a:t>
            </a:r>
          </a:p>
          <a:p>
            <a:pPr marL="48603" indent="0" rtl="0">
              <a:spcBef>
                <a:spcPts val="0"/>
              </a:spcBef>
              <a:spcAft>
                <a:spcPts val="0"/>
              </a:spcAft>
              <a:buNone/>
            </a:pPr>
            <a:endParaRPr lang="en-CA" sz="4000" b="0" i="0" u="none" strike="noStrike" dirty="0">
              <a:solidFill>
                <a:srgbClr val="000000"/>
              </a:solidFill>
              <a:effectLst/>
              <a:latin typeface="Calibri" panose="020F0502020204030204" pitchFamily="34" charset="0"/>
            </a:endParaRPr>
          </a:p>
          <a:p>
            <a:pPr marL="1743075" indent="-571500">
              <a:spcBef>
                <a:spcPts val="0"/>
              </a:spcBef>
            </a:pPr>
            <a:r>
              <a:rPr lang="en-US" sz="4000" b="0" i="0" u="none" strike="noStrike" dirty="0">
                <a:solidFill>
                  <a:srgbClr val="000000"/>
                </a:solidFill>
                <a:effectLst/>
                <a:latin typeface="Calibri" panose="020F0502020204030204" pitchFamily="34" charset="0"/>
              </a:rPr>
              <a:t>Magnitude</a:t>
            </a:r>
            <a:endParaRPr lang="en-US" sz="4000" b="0" dirty="0">
              <a:effectLst/>
            </a:endParaRPr>
          </a:p>
          <a:p>
            <a:pPr marL="1743075" indent="-571500">
              <a:spcBef>
                <a:spcPts val="0"/>
              </a:spcBef>
            </a:pPr>
            <a:r>
              <a:rPr lang="en-US" sz="4000" b="0" i="0" u="none" strike="noStrike" dirty="0">
                <a:solidFill>
                  <a:srgbClr val="000000"/>
                </a:solidFill>
                <a:effectLst/>
                <a:latin typeface="Calibri" panose="020F0502020204030204" pitchFamily="34" charset="0"/>
              </a:rPr>
              <a:t>Distance to source</a:t>
            </a:r>
            <a:endParaRPr lang="en-US" sz="4000" b="0" dirty="0">
              <a:effectLst/>
            </a:endParaRPr>
          </a:p>
          <a:p>
            <a:pPr marL="1743075" indent="-571500">
              <a:spcBef>
                <a:spcPts val="0"/>
              </a:spcBef>
            </a:pPr>
            <a:r>
              <a:rPr lang="en-US" sz="4000" b="0" i="0" u="none" strike="noStrike" dirty="0">
                <a:solidFill>
                  <a:srgbClr val="000000"/>
                </a:solidFill>
                <a:effectLst/>
                <a:latin typeface="Calibri" panose="020F0502020204030204" pitchFamily="34" charset="0"/>
              </a:rPr>
              <a:t>Depth</a:t>
            </a:r>
            <a:endParaRPr lang="en-US" sz="4000" b="0" dirty="0">
              <a:effectLst/>
            </a:endParaRPr>
          </a:p>
          <a:p>
            <a:pPr marL="1743075" indent="-571500">
              <a:spcBef>
                <a:spcPts val="0"/>
              </a:spcBef>
            </a:pPr>
            <a:r>
              <a:rPr lang="en-US" sz="4000" b="0" i="0" u="none" strike="noStrike" dirty="0">
                <a:solidFill>
                  <a:srgbClr val="000000"/>
                </a:solidFill>
                <a:effectLst/>
                <a:latin typeface="Calibri" panose="020F0502020204030204" pitchFamily="34" charset="0"/>
              </a:rPr>
              <a:t>Type of earthquake</a:t>
            </a:r>
            <a:endParaRPr lang="en-US" sz="4000" b="0" dirty="0">
              <a:effectLst/>
            </a:endParaRPr>
          </a:p>
          <a:p>
            <a:pPr marL="1743075" indent="-571500">
              <a:spcBef>
                <a:spcPts val="0"/>
              </a:spcBef>
            </a:pPr>
            <a:r>
              <a:rPr lang="en-US" sz="4000" dirty="0">
                <a:solidFill>
                  <a:srgbClr val="000000"/>
                </a:solidFill>
                <a:latin typeface="Calibri" panose="020F0502020204030204" pitchFamily="34" charset="0"/>
              </a:rPr>
              <a:t>Location of region</a:t>
            </a:r>
            <a:br>
              <a:rPr lang="en-US" b="0" dirty="0">
                <a:effectLst/>
              </a:rPr>
            </a:br>
            <a:r>
              <a:rPr lang="en-CA" dirty="0"/>
              <a:t> </a:t>
            </a:r>
          </a:p>
          <a:p>
            <a:pPr marL="0" indent="0">
              <a:buNone/>
            </a:pPr>
            <a:endParaRPr lang="en-CA" dirty="0"/>
          </a:p>
        </p:txBody>
      </p:sp>
    </p:spTree>
    <p:extLst>
      <p:ext uri="{BB962C8B-B14F-4D97-AF65-F5344CB8AC3E}">
        <p14:creationId xmlns:p14="http://schemas.microsoft.com/office/powerpoint/2010/main" val="3838474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76" name="Rectangle 2075">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8" name="Freeform: Shape 2077">
            <a:extLst>
              <a:ext uri="{FF2B5EF4-FFF2-40B4-BE49-F238E27FC236}">
                <a16:creationId xmlns:a16="http://schemas.microsoft.com/office/drawing/2014/main" id="{2C46C4D6-C474-4E92-B52E-944C1118F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4" name="Title 1">
            <a:extLst>
              <a:ext uri="{FF2B5EF4-FFF2-40B4-BE49-F238E27FC236}">
                <a16:creationId xmlns:a16="http://schemas.microsoft.com/office/drawing/2014/main" id="{BD595F16-8D34-3AF8-0FAF-B3679ED10091}"/>
              </a:ext>
            </a:extLst>
          </p:cNvPr>
          <p:cNvSpPr>
            <a:spLocks noGrp="1"/>
          </p:cNvSpPr>
          <p:nvPr>
            <p:ph type="title"/>
          </p:nvPr>
        </p:nvSpPr>
        <p:spPr>
          <a:xfrm>
            <a:off x="399174" y="78695"/>
            <a:ext cx="5257799" cy="1800526"/>
          </a:xfrm>
        </p:spPr>
        <p:txBody>
          <a:bodyPr>
            <a:normAutofit/>
          </a:bodyPr>
          <a:lstStyle/>
          <a:p>
            <a:r>
              <a:rPr lang="en-CA" dirty="0">
                <a:latin typeface="Congenial SemiBold" panose="02000503040000020004" pitchFamily="2" charset="0"/>
              </a:rPr>
              <a:t>Ground Shaking</a:t>
            </a:r>
          </a:p>
        </p:txBody>
      </p:sp>
      <p:sp>
        <p:nvSpPr>
          <p:cNvPr id="5" name="Content Placeholder 4">
            <a:extLst>
              <a:ext uri="{FF2B5EF4-FFF2-40B4-BE49-F238E27FC236}">
                <a16:creationId xmlns:a16="http://schemas.microsoft.com/office/drawing/2014/main" id="{B551C123-E6B4-80D6-063D-2FA5E04A76E6}"/>
              </a:ext>
            </a:extLst>
          </p:cNvPr>
          <p:cNvSpPr>
            <a:spLocks noGrp="1"/>
          </p:cNvSpPr>
          <p:nvPr>
            <p:ph idx="1"/>
          </p:nvPr>
        </p:nvSpPr>
        <p:spPr>
          <a:xfrm>
            <a:off x="6544554" y="657225"/>
            <a:ext cx="5341189" cy="5709091"/>
          </a:xfrm>
        </p:spPr>
        <p:txBody>
          <a:bodyPr>
            <a:normAutofit fontScale="92500"/>
          </a:bodyPr>
          <a:lstStyle/>
          <a:p>
            <a:pPr marL="0" indent="0">
              <a:buNone/>
            </a:pPr>
            <a:r>
              <a:rPr lang="en-US" sz="3600" b="0" i="0" dirty="0">
                <a:effectLst/>
              </a:rPr>
              <a:t>Seismic waves travel faster through hard rocks than softer rocks/sediments</a:t>
            </a:r>
          </a:p>
          <a:p>
            <a:pPr marL="0" indent="0">
              <a:buNone/>
            </a:pPr>
            <a:endParaRPr lang="en-US" sz="1800" b="0" i="0" dirty="0">
              <a:effectLst/>
            </a:endParaRPr>
          </a:p>
          <a:p>
            <a:pPr marL="0" indent="0">
              <a:buNone/>
            </a:pPr>
            <a:r>
              <a:rPr lang="en-US" sz="3600" b="0" i="0" dirty="0">
                <a:effectLst/>
              </a:rPr>
              <a:t>As waves pass from harder to softer rocks, they slow down, and their amplitude increases as the energy piles up. </a:t>
            </a:r>
          </a:p>
          <a:p>
            <a:pPr marL="0" indent="0">
              <a:buNone/>
            </a:pPr>
            <a:endParaRPr lang="en-US" sz="1800" b="0" i="0" dirty="0">
              <a:effectLst/>
            </a:endParaRPr>
          </a:p>
          <a:p>
            <a:pPr marL="0" indent="0">
              <a:buNone/>
            </a:pPr>
            <a:r>
              <a:rPr lang="en-US" sz="3600" b="0" i="0" dirty="0">
                <a:effectLst/>
              </a:rPr>
              <a:t>The softer the rock or soil under a site is, the larger the wave. </a:t>
            </a:r>
            <a:endParaRPr lang="en-CA" sz="3600" dirty="0"/>
          </a:p>
        </p:txBody>
      </p:sp>
      <p:pic>
        <p:nvPicPr>
          <p:cNvPr id="2052" name="Picture 4">
            <a:extLst>
              <a:ext uri="{FF2B5EF4-FFF2-40B4-BE49-F238E27FC236}">
                <a16:creationId xmlns:a16="http://schemas.microsoft.com/office/drawing/2014/main" id="{1ABD02D9-583F-0F5F-BA1E-EAAA337B34C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0932" y="1356001"/>
            <a:ext cx="6322689" cy="490008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9AF8559-29BA-3C0E-AA5E-E7413D463C86}"/>
              </a:ext>
            </a:extLst>
          </p:cNvPr>
          <p:cNvSpPr txBox="1"/>
          <p:nvPr/>
        </p:nvSpPr>
        <p:spPr>
          <a:xfrm>
            <a:off x="223641" y="6256084"/>
            <a:ext cx="6099048" cy="523220"/>
          </a:xfrm>
          <a:prstGeom prst="rect">
            <a:avLst/>
          </a:prstGeom>
          <a:noFill/>
        </p:spPr>
        <p:txBody>
          <a:bodyPr wrap="square">
            <a:spAutoFit/>
          </a:bodyPr>
          <a:lstStyle/>
          <a:p>
            <a:r>
              <a:rPr lang="en-US" i="1" dirty="0"/>
              <a:t>image - </a:t>
            </a:r>
            <a:r>
              <a:rPr lang="en-CA" sz="2800" i="1" dirty="0">
                <a:effectLst/>
                <a:latin typeface="Segoe UI" panose="020B0502040204020203" pitchFamily="34" charset="0"/>
              </a:rPr>
              <a:t>IRIS </a:t>
            </a:r>
          </a:p>
        </p:txBody>
      </p:sp>
    </p:spTree>
    <p:extLst>
      <p:ext uri="{BB962C8B-B14F-4D97-AF65-F5344CB8AC3E}">
        <p14:creationId xmlns:p14="http://schemas.microsoft.com/office/powerpoint/2010/main" val="4290199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9B60D-ED8E-D0AD-2A8E-FBE59D61FF7A}"/>
              </a:ext>
            </a:extLst>
          </p:cNvPr>
          <p:cNvSpPr>
            <a:spLocks noGrp="1"/>
          </p:cNvSpPr>
          <p:nvPr>
            <p:ph type="title"/>
          </p:nvPr>
        </p:nvSpPr>
        <p:spPr/>
        <p:txBody>
          <a:bodyPr/>
          <a:lstStyle/>
          <a:p>
            <a:pPr algn="ctr"/>
            <a:r>
              <a:rPr lang="en-CA" dirty="0">
                <a:latin typeface="Congenial SemiBold" panose="02000503040000020004" pitchFamily="2" charset="0"/>
              </a:rPr>
              <a:t>Ground Shaking</a:t>
            </a:r>
          </a:p>
        </p:txBody>
      </p:sp>
      <p:sp>
        <p:nvSpPr>
          <p:cNvPr id="3" name="Content Placeholder 2">
            <a:extLst>
              <a:ext uri="{FF2B5EF4-FFF2-40B4-BE49-F238E27FC236}">
                <a16:creationId xmlns:a16="http://schemas.microsoft.com/office/drawing/2014/main" id="{6D541F0D-DE8C-C7F3-7392-D661F03C41CF}"/>
              </a:ext>
            </a:extLst>
          </p:cNvPr>
          <p:cNvSpPr>
            <a:spLocks noGrp="1"/>
          </p:cNvSpPr>
          <p:nvPr>
            <p:ph idx="1"/>
          </p:nvPr>
        </p:nvSpPr>
        <p:spPr>
          <a:xfrm>
            <a:off x="838200" y="1324364"/>
            <a:ext cx="4672914" cy="5168511"/>
          </a:xfrm>
        </p:spPr>
        <p:txBody>
          <a:bodyPr>
            <a:normAutofit fontScale="25000" lnSpcReduction="20000"/>
          </a:bodyPr>
          <a:lstStyle/>
          <a:p>
            <a:pPr fontAlgn="base">
              <a:lnSpc>
                <a:spcPct val="100000"/>
              </a:lnSpc>
              <a:spcBef>
                <a:spcPts val="0"/>
              </a:spcBef>
            </a:pPr>
            <a:r>
              <a:rPr lang="en-US" sz="12800" b="0" i="0" u="none" strike="noStrike" dirty="0">
                <a:solidFill>
                  <a:srgbClr val="0F1419"/>
                </a:solidFill>
                <a:effectLst/>
              </a:rPr>
              <a:t>Buildings resonate approximately 1s/10 stories.</a:t>
            </a:r>
          </a:p>
          <a:p>
            <a:pPr marL="0" indent="0" fontAlgn="base">
              <a:lnSpc>
                <a:spcPct val="100000"/>
              </a:lnSpc>
              <a:spcBef>
                <a:spcPts val="0"/>
              </a:spcBef>
              <a:buNone/>
            </a:pPr>
            <a:endParaRPr lang="en-US" sz="12800" b="0" i="0" u="none" strike="noStrike" dirty="0">
              <a:solidFill>
                <a:srgbClr val="0F1419"/>
              </a:solidFill>
              <a:effectLst/>
            </a:endParaRPr>
          </a:p>
          <a:p>
            <a:pPr fontAlgn="base">
              <a:lnSpc>
                <a:spcPct val="100000"/>
              </a:lnSpc>
              <a:spcBef>
                <a:spcPts val="0"/>
              </a:spcBef>
            </a:pPr>
            <a:r>
              <a:rPr lang="en-US" sz="12800" b="0" i="0" u="none" strike="noStrike" dirty="0">
                <a:solidFill>
                  <a:srgbClr val="0F1419"/>
                </a:solidFill>
                <a:effectLst/>
              </a:rPr>
              <a:t>If the period of ground shaking matches that of the building, the greatest shaking and damage will occur.</a:t>
            </a:r>
          </a:p>
          <a:p>
            <a:pPr marL="0" indent="0" fontAlgn="base">
              <a:lnSpc>
                <a:spcPct val="100000"/>
              </a:lnSpc>
              <a:spcBef>
                <a:spcPts val="0"/>
              </a:spcBef>
              <a:buNone/>
            </a:pPr>
            <a:endParaRPr lang="en-US" sz="12800" b="0" i="0" u="none" strike="noStrike" dirty="0">
              <a:solidFill>
                <a:srgbClr val="0F1419"/>
              </a:solidFill>
              <a:effectLst/>
            </a:endParaRPr>
          </a:p>
          <a:p>
            <a:pPr fontAlgn="base">
              <a:lnSpc>
                <a:spcPct val="100000"/>
              </a:lnSpc>
              <a:spcBef>
                <a:spcPts val="0"/>
              </a:spcBef>
            </a:pPr>
            <a:r>
              <a:rPr lang="en-US" sz="12800" b="0" i="0" u="none" strike="noStrike" dirty="0">
                <a:solidFill>
                  <a:srgbClr val="0F1419"/>
                </a:solidFill>
                <a:effectLst/>
              </a:rPr>
              <a:t>Engineers consider earthquake source and ground conditions when designing buildings.</a:t>
            </a:r>
          </a:p>
          <a:p>
            <a:pPr>
              <a:lnSpc>
                <a:spcPct val="100000"/>
              </a:lnSpc>
            </a:pPr>
            <a:endParaRPr lang="en-CA" dirty="0"/>
          </a:p>
        </p:txBody>
      </p:sp>
      <p:pic>
        <p:nvPicPr>
          <p:cNvPr id="14" name="Online Media 13" title="Buildings in Earthquakes: Why do some fall and others don't? (educational)">
            <a:hlinkClick r:id="" action="ppaction://media"/>
            <a:extLst>
              <a:ext uri="{FF2B5EF4-FFF2-40B4-BE49-F238E27FC236}">
                <a16:creationId xmlns:a16="http://schemas.microsoft.com/office/drawing/2014/main" id="{02DD6D48-A155-4DD2-E4B1-DC5F71831752}"/>
              </a:ext>
            </a:extLst>
          </p:cNvPr>
          <p:cNvPicPr>
            <a:picLocks noRot="1" noChangeAspect="1"/>
          </p:cNvPicPr>
          <p:nvPr>
            <a:videoFile r:link="rId1"/>
          </p:nvPr>
        </p:nvPicPr>
        <p:blipFill>
          <a:blip r:embed="rId4"/>
          <a:stretch>
            <a:fillRect/>
          </a:stretch>
        </p:blipFill>
        <p:spPr>
          <a:xfrm>
            <a:off x="5739714" y="1525587"/>
            <a:ext cx="5842686" cy="4382014"/>
          </a:xfrm>
          <a:prstGeom prst="rect">
            <a:avLst/>
          </a:prstGeom>
        </p:spPr>
      </p:pic>
      <p:sp>
        <p:nvSpPr>
          <p:cNvPr id="5" name="TextBox 4">
            <a:extLst>
              <a:ext uri="{FF2B5EF4-FFF2-40B4-BE49-F238E27FC236}">
                <a16:creationId xmlns:a16="http://schemas.microsoft.com/office/drawing/2014/main" id="{D505E6BF-5DC6-0107-08F9-5923787905F6}"/>
              </a:ext>
            </a:extLst>
          </p:cNvPr>
          <p:cNvSpPr txBox="1"/>
          <p:nvPr/>
        </p:nvSpPr>
        <p:spPr>
          <a:xfrm>
            <a:off x="7091172" y="6308209"/>
            <a:ext cx="6099048" cy="646331"/>
          </a:xfrm>
          <a:prstGeom prst="rect">
            <a:avLst/>
          </a:prstGeom>
          <a:noFill/>
        </p:spPr>
        <p:txBody>
          <a:bodyPr wrap="square">
            <a:spAutoFit/>
          </a:bodyPr>
          <a:lstStyle/>
          <a:p>
            <a:r>
              <a:rPr lang="en-CA" i="1" dirty="0">
                <a:hlinkClick r:id="rId5"/>
              </a:rPr>
              <a:t>https://www.youtube.com/watch?v=6IJ99phNArM</a:t>
            </a:r>
            <a:endParaRPr lang="en-CA" i="1" dirty="0"/>
          </a:p>
          <a:p>
            <a:endParaRPr lang="en-CA" i="1" dirty="0"/>
          </a:p>
        </p:txBody>
      </p:sp>
    </p:spTree>
    <p:extLst>
      <p:ext uri="{BB962C8B-B14F-4D97-AF65-F5344CB8AC3E}">
        <p14:creationId xmlns:p14="http://schemas.microsoft.com/office/powerpoint/2010/main" val="2865784783"/>
      </p:ext>
    </p:extLst>
  </p:cSld>
  <p:clrMapOvr>
    <a:masterClrMapping/>
  </p:clrMapOvr>
  <p:timing>
    <p:tnLst>
      <p:par>
        <p:cTn id="1" dur="indefinite" restart="never" nodeType="tmRoot">
          <p:childTnLst>
            <p:video>
              <p:cMediaNode vol="80000">
                <p:cTn id="2" fill="hold" display="0">
                  <p:stCondLst>
                    <p:cond delay="indefinite"/>
                  </p:stCondLst>
                </p:cTn>
                <p:tgtEl>
                  <p:spTgt spid="1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29B2D-7869-F5F6-7868-71D4A307D5A6}"/>
              </a:ext>
            </a:extLst>
          </p:cNvPr>
          <p:cNvSpPr>
            <a:spLocks noGrp="1"/>
          </p:cNvSpPr>
          <p:nvPr>
            <p:ph type="title"/>
          </p:nvPr>
        </p:nvSpPr>
        <p:spPr>
          <a:xfrm>
            <a:off x="5800435" y="4395903"/>
            <a:ext cx="5442527" cy="793317"/>
          </a:xfrm>
        </p:spPr>
        <p:txBody>
          <a:bodyPr>
            <a:normAutofit/>
          </a:bodyPr>
          <a:lstStyle/>
          <a:p>
            <a:r>
              <a:rPr lang="en-CA" sz="4800" b="1" dirty="0">
                <a:latin typeface="Congenial SemiBold" panose="02000503040000020004" pitchFamily="2" charset="0"/>
              </a:rPr>
              <a:t>Tsunami</a:t>
            </a:r>
          </a:p>
        </p:txBody>
      </p:sp>
      <p:pic>
        <p:nvPicPr>
          <p:cNvPr id="4" name="Picture 3">
            <a:extLst>
              <a:ext uri="{FF2B5EF4-FFF2-40B4-BE49-F238E27FC236}">
                <a16:creationId xmlns:a16="http://schemas.microsoft.com/office/drawing/2014/main" id="{D8830336-2758-1B66-2B59-A5F5DC04816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3206" y="385652"/>
            <a:ext cx="4601921" cy="2883327"/>
          </a:xfrm>
          <a:prstGeom prst="rect">
            <a:avLst/>
          </a:prstGeom>
          <a:noFill/>
          <a:ln>
            <a:noFill/>
          </a:ln>
        </p:spPr>
      </p:pic>
      <p:pic>
        <p:nvPicPr>
          <p:cNvPr id="5" name="Picture 4" descr="Chart, surface chart&#10;&#10;Description automatically generated">
            <a:extLst>
              <a:ext uri="{FF2B5EF4-FFF2-40B4-BE49-F238E27FC236}">
                <a16:creationId xmlns:a16="http://schemas.microsoft.com/office/drawing/2014/main" id="{E7347E17-C5BD-F69C-2E47-0611729DE3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2980" y="3429000"/>
            <a:ext cx="4792148" cy="2943099"/>
          </a:xfrm>
          <a:prstGeom prst="rect">
            <a:avLst/>
          </a:prstGeom>
          <a:noFill/>
          <a:ln>
            <a:noFill/>
          </a:ln>
        </p:spPr>
      </p:pic>
      <p:pic>
        <p:nvPicPr>
          <p:cNvPr id="6" name="Picture 5">
            <a:extLst>
              <a:ext uri="{FF2B5EF4-FFF2-40B4-BE49-F238E27FC236}">
                <a16:creationId xmlns:a16="http://schemas.microsoft.com/office/drawing/2014/main" id="{C88AF964-10C7-2787-FC02-5C40E21C0C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00435" y="504838"/>
            <a:ext cx="5980905" cy="3758552"/>
          </a:xfrm>
          <a:prstGeom prst="rect">
            <a:avLst/>
          </a:prstGeom>
          <a:noFill/>
          <a:ln>
            <a:noFill/>
          </a:ln>
        </p:spPr>
      </p:pic>
      <p:sp>
        <p:nvSpPr>
          <p:cNvPr id="7" name="TextBox 6">
            <a:extLst>
              <a:ext uri="{FF2B5EF4-FFF2-40B4-BE49-F238E27FC236}">
                <a16:creationId xmlns:a16="http://schemas.microsoft.com/office/drawing/2014/main" id="{7485C403-75DE-2EE1-0597-58F894E67556}"/>
              </a:ext>
            </a:extLst>
          </p:cNvPr>
          <p:cNvSpPr txBox="1"/>
          <p:nvPr/>
        </p:nvSpPr>
        <p:spPr>
          <a:xfrm>
            <a:off x="5800435" y="5292090"/>
            <a:ext cx="5801015"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800" b="1" i="0" u="none" strike="noStrike" kern="1200" cap="none" spc="0" normalizeH="0" baseline="0" noProof="0" dirty="0">
                <a:ln>
                  <a:noFill/>
                </a:ln>
                <a:solidFill>
                  <a:srgbClr val="202124"/>
                </a:solidFill>
                <a:effectLst/>
                <a:uLnTx/>
                <a:uFillTx/>
                <a:latin typeface="Lato" panose="020F0502020204030203" pitchFamily="34" charset="0"/>
                <a:ea typeface="Calibri" panose="020F0502020204030204" pitchFamily="34" charset="0"/>
                <a:cs typeface="Arial" panose="020B0604020202020204" pitchFamily="34" charset="0"/>
              </a:rPr>
              <a:t>is a Japanese word that means 'Harbour Wave'</a:t>
            </a:r>
            <a:endParaRPr kumimoji="0" lang="en-CA"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CCA147A-1356-EA34-45C2-164FFEAA4A3D}"/>
              </a:ext>
            </a:extLst>
          </p:cNvPr>
          <p:cNvSpPr txBox="1"/>
          <p:nvPr/>
        </p:nvSpPr>
        <p:spPr>
          <a:xfrm>
            <a:off x="503206" y="6372099"/>
            <a:ext cx="609904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i="1" dirty="0">
                <a:effectLst/>
              </a:rPr>
              <a:t>Image - NRCAN</a:t>
            </a:r>
          </a:p>
        </p:txBody>
      </p:sp>
      <p:sp>
        <p:nvSpPr>
          <p:cNvPr id="10" name="TextBox 9">
            <a:extLst>
              <a:ext uri="{FF2B5EF4-FFF2-40B4-BE49-F238E27FC236}">
                <a16:creationId xmlns:a16="http://schemas.microsoft.com/office/drawing/2014/main" id="{2A13A28F-4C75-DCD9-176D-EFC6237B3BED}"/>
              </a:ext>
            </a:extLst>
          </p:cNvPr>
          <p:cNvSpPr txBox="1"/>
          <p:nvPr/>
        </p:nvSpPr>
        <p:spPr>
          <a:xfrm>
            <a:off x="8731816" y="6488668"/>
            <a:ext cx="609904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i="1" dirty="0">
                <a:solidFill>
                  <a:srgbClr val="000000"/>
                </a:solidFill>
                <a:effectLst/>
                <a:latin typeface="Lato" panose="020F0502020204030203" pitchFamily="34" charset="0"/>
                <a:cs typeface="Arial" panose="020B0604020202020204" pitchFamily="34" charset="0"/>
              </a:rPr>
              <a:t>Image - </a:t>
            </a:r>
            <a:r>
              <a:rPr lang="en-CA" sz="1800" i="1" dirty="0" err="1">
                <a:effectLst/>
                <a:latin typeface="Segoe UI" panose="020B0502040204020203" pitchFamily="34" charset="0"/>
              </a:rPr>
              <a:t>oru</a:t>
            </a:r>
            <a:r>
              <a:rPr lang="en-CA" sz="1800" i="1" dirty="0">
                <a:effectLst/>
                <a:latin typeface="Segoe UI" panose="020B0502040204020203" pitchFamily="34" charset="0"/>
              </a:rPr>
              <a:t> Yamanaka/AFP/Getty  </a:t>
            </a:r>
          </a:p>
        </p:txBody>
      </p:sp>
    </p:spTree>
    <p:extLst>
      <p:ext uri="{BB962C8B-B14F-4D97-AF65-F5344CB8AC3E}">
        <p14:creationId xmlns:p14="http://schemas.microsoft.com/office/powerpoint/2010/main" val="250004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A5ACB9A-B0E5-4B85-B616-BAAFCBF066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72E88C85-0C12-45AB-AB38-7DD8508C1CC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0"/>
            <a:ext cx="12191996" cy="6858000"/>
            <a:chOff x="1" y="0"/>
            <a:chExt cx="12191996" cy="6858000"/>
          </a:xfrm>
        </p:grpSpPr>
        <p:sp>
          <p:nvSpPr>
            <p:cNvPr id="12" name="Rectangle 11">
              <a:extLst>
                <a:ext uri="{FF2B5EF4-FFF2-40B4-BE49-F238E27FC236}">
                  <a16:creationId xmlns:a16="http://schemas.microsoft.com/office/drawing/2014/main" id="{442F1C99-DC89-4C0E-9645-78ED266B8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ltGray">
            <a:xfrm>
              <a:off x="1" y="0"/>
              <a:ext cx="12191996" cy="6858000"/>
            </a:xfrm>
            <a:prstGeom prst="rect">
              <a:avLst/>
            </a:prstGeom>
            <a:solidFill>
              <a:srgbClr val="FFFFFF"/>
            </a:solidFill>
            <a:ln w="0">
              <a:noFill/>
              <a:prstDash val="solid"/>
              <a:round/>
              <a:headEnd/>
              <a:tailEnd/>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49EB5FB3-6DE8-43D7-9A37-2E1189B12C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ltGray">
            <a:xfrm>
              <a:off x="1" y="0"/>
              <a:ext cx="12191996" cy="6858000"/>
            </a:xfrm>
            <a:prstGeom prst="rect">
              <a:avLst/>
            </a:prstGeom>
            <a:solidFill>
              <a:schemeClr val="accent1">
                <a:lumMod val="50000"/>
                <a:alpha val="25000"/>
              </a:schemeClr>
            </a:solidFill>
            <a:ln w="0">
              <a:noFill/>
              <a:prstDash val="solid"/>
              <a:round/>
              <a:headEnd/>
              <a:tailEnd/>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useBgFill="1">
        <p:nvSpPr>
          <p:cNvPr id="15" name="Freeform: Shape 14">
            <a:extLst>
              <a:ext uri="{FF2B5EF4-FFF2-40B4-BE49-F238E27FC236}">
                <a16:creationId xmlns:a16="http://schemas.microsoft.com/office/drawing/2014/main" id="{21CD0CBD-C727-43F9-BDFE-34D6D1A97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12191999" cy="6551875"/>
          </a:xfrm>
          <a:custGeom>
            <a:avLst/>
            <a:gdLst>
              <a:gd name="connsiteX0" fmla="*/ 0 w 12191999"/>
              <a:gd name="connsiteY0" fmla="*/ 0 h 6551875"/>
              <a:gd name="connsiteX1" fmla="*/ 12191999 w 12191999"/>
              <a:gd name="connsiteY1" fmla="*/ 0 h 6551875"/>
              <a:gd name="connsiteX2" fmla="*/ 12191999 w 12191999"/>
              <a:gd name="connsiteY2" fmla="*/ 6181404 h 6551875"/>
              <a:gd name="connsiteX3" fmla="*/ 12190147 w 12191999"/>
              <a:gd name="connsiteY3" fmla="*/ 6181361 h 6551875"/>
              <a:gd name="connsiteX4" fmla="*/ 12129821 w 12191999"/>
              <a:gd name="connsiteY4" fmla="*/ 6173424 h 6551875"/>
              <a:gd name="connsiteX5" fmla="*/ 12077433 w 12191999"/>
              <a:gd name="connsiteY5" fmla="*/ 6162311 h 6551875"/>
              <a:gd name="connsiteX6" fmla="*/ 12031397 w 12191999"/>
              <a:gd name="connsiteY6" fmla="*/ 6148023 h 6551875"/>
              <a:gd name="connsiteX7" fmla="*/ 11990121 w 12191999"/>
              <a:gd name="connsiteY7" fmla="*/ 6132148 h 6551875"/>
              <a:gd name="connsiteX8" fmla="*/ 11953609 w 12191999"/>
              <a:gd name="connsiteY8" fmla="*/ 6113098 h 6551875"/>
              <a:gd name="connsiteX9" fmla="*/ 11915509 w 12191999"/>
              <a:gd name="connsiteY9" fmla="*/ 6094048 h 6551875"/>
              <a:gd name="connsiteX10" fmla="*/ 11877409 w 12191999"/>
              <a:gd name="connsiteY10" fmla="*/ 6074998 h 6551875"/>
              <a:gd name="connsiteX11" fmla="*/ 11840897 w 12191999"/>
              <a:gd name="connsiteY11" fmla="*/ 6059123 h 6551875"/>
              <a:gd name="connsiteX12" fmla="*/ 11799621 w 12191999"/>
              <a:gd name="connsiteY12" fmla="*/ 6043248 h 6551875"/>
              <a:gd name="connsiteX13" fmla="*/ 11753583 w 12191999"/>
              <a:gd name="connsiteY13" fmla="*/ 6027373 h 6551875"/>
              <a:gd name="connsiteX14" fmla="*/ 11701197 w 12191999"/>
              <a:gd name="connsiteY14" fmla="*/ 6016261 h 6551875"/>
              <a:gd name="connsiteX15" fmla="*/ 11640871 w 12191999"/>
              <a:gd name="connsiteY15" fmla="*/ 6009911 h 6551875"/>
              <a:gd name="connsiteX16" fmla="*/ 11572609 w 12191999"/>
              <a:gd name="connsiteY16" fmla="*/ 6006736 h 6551875"/>
              <a:gd name="connsiteX17" fmla="*/ 11504347 w 12191999"/>
              <a:gd name="connsiteY17" fmla="*/ 6009911 h 6551875"/>
              <a:gd name="connsiteX18" fmla="*/ 11444021 w 12191999"/>
              <a:gd name="connsiteY18" fmla="*/ 6016261 h 6551875"/>
              <a:gd name="connsiteX19" fmla="*/ 11391633 w 12191999"/>
              <a:gd name="connsiteY19" fmla="*/ 6027373 h 6551875"/>
              <a:gd name="connsiteX20" fmla="*/ 11345597 w 12191999"/>
              <a:gd name="connsiteY20" fmla="*/ 6043248 h 6551875"/>
              <a:gd name="connsiteX21" fmla="*/ 11304321 w 12191999"/>
              <a:gd name="connsiteY21" fmla="*/ 6059123 h 6551875"/>
              <a:gd name="connsiteX22" fmla="*/ 11267809 w 12191999"/>
              <a:gd name="connsiteY22" fmla="*/ 6074998 h 6551875"/>
              <a:gd name="connsiteX23" fmla="*/ 11229709 w 12191999"/>
              <a:gd name="connsiteY23" fmla="*/ 6094048 h 6551875"/>
              <a:gd name="connsiteX24" fmla="*/ 11191609 w 12191999"/>
              <a:gd name="connsiteY24" fmla="*/ 6113098 h 6551875"/>
              <a:gd name="connsiteX25" fmla="*/ 11155097 w 12191999"/>
              <a:gd name="connsiteY25" fmla="*/ 6132148 h 6551875"/>
              <a:gd name="connsiteX26" fmla="*/ 11113821 w 12191999"/>
              <a:gd name="connsiteY26" fmla="*/ 6148023 h 6551875"/>
              <a:gd name="connsiteX27" fmla="*/ 11067783 w 12191999"/>
              <a:gd name="connsiteY27" fmla="*/ 6162311 h 6551875"/>
              <a:gd name="connsiteX28" fmla="*/ 11015397 w 12191999"/>
              <a:gd name="connsiteY28" fmla="*/ 6173423 h 6551875"/>
              <a:gd name="connsiteX29" fmla="*/ 10955071 w 12191999"/>
              <a:gd name="connsiteY29" fmla="*/ 6181361 h 6551875"/>
              <a:gd name="connsiteX30" fmla="*/ 10886809 w 12191999"/>
              <a:gd name="connsiteY30" fmla="*/ 6182948 h 6551875"/>
              <a:gd name="connsiteX31" fmla="*/ 10818547 w 12191999"/>
              <a:gd name="connsiteY31" fmla="*/ 6181361 h 6551875"/>
              <a:gd name="connsiteX32" fmla="*/ 10758221 w 12191999"/>
              <a:gd name="connsiteY32" fmla="*/ 6173423 h 6551875"/>
              <a:gd name="connsiteX33" fmla="*/ 10705833 w 12191999"/>
              <a:gd name="connsiteY33" fmla="*/ 6162311 h 6551875"/>
              <a:gd name="connsiteX34" fmla="*/ 10659797 w 12191999"/>
              <a:gd name="connsiteY34" fmla="*/ 6148023 h 6551875"/>
              <a:gd name="connsiteX35" fmla="*/ 10618521 w 12191999"/>
              <a:gd name="connsiteY35" fmla="*/ 6132148 h 6551875"/>
              <a:gd name="connsiteX36" fmla="*/ 10582009 w 12191999"/>
              <a:gd name="connsiteY36" fmla="*/ 6113098 h 6551875"/>
              <a:gd name="connsiteX37" fmla="*/ 10543909 w 12191999"/>
              <a:gd name="connsiteY37" fmla="*/ 6094048 h 6551875"/>
              <a:gd name="connsiteX38" fmla="*/ 10505809 w 12191999"/>
              <a:gd name="connsiteY38" fmla="*/ 6074998 h 6551875"/>
              <a:gd name="connsiteX39" fmla="*/ 10469297 w 12191999"/>
              <a:gd name="connsiteY39" fmla="*/ 6059123 h 6551875"/>
              <a:gd name="connsiteX40" fmla="*/ 10428021 w 12191999"/>
              <a:gd name="connsiteY40" fmla="*/ 6043248 h 6551875"/>
              <a:gd name="connsiteX41" fmla="*/ 10381983 w 12191999"/>
              <a:gd name="connsiteY41" fmla="*/ 6027373 h 6551875"/>
              <a:gd name="connsiteX42" fmla="*/ 10329597 w 12191999"/>
              <a:gd name="connsiteY42" fmla="*/ 6016261 h 6551875"/>
              <a:gd name="connsiteX43" fmla="*/ 10269271 w 12191999"/>
              <a:gd name="connsiteY43" fmla="*/ 6009911 h 6551875"/>
              <a:gd name="connsiteX44" fmla="*/ 10201009 w 12191999"/>
              <a:gd name="connsiteY44" fmla="*/ 6006736 h 6551875"/>
              <a:gd name="connsiteX45" fmla="*/ 10132747 w 12191999"/>
              <a:gd name="connsiteY45" fmla="*/ 6009911 h 6551875"/>
              <a:gd name="connsiteX46" fmla="*/ 10072421 w 12191999"/>
              <a:gd name="connsiteY46" fmla="*/ 6016261 h 6551875"/>
              <a:gd name="connsiteX47" fmla="*/ 10020033 w 12191999"/>
              <a:gd name="connsiteY47" fmla="*/ 6027373 h 6551875"/>
              <a:gd name="connsiteX48" fmla="*/ 9973997 w 12191999"/>
              <a:gd name="connsiteY48" fmla="*/ 6043248 h 6551875"/>
              <a:gd name="connsiteX49" fmla="*/ 9932721 w 12191999"/>
              <a:gd name="connsiteY49" fmla="*/ 6059123 h 6551875"/>
              <a:gd name="connsiteX50" fmla="*/ 9896209 w 12191999"/>
              <a:gd name="connsiteY50" fmla="*/ 6074998 h 6551875"/>
              <a:gd name="connsiteX51" fmla="*/ 9820009 w 12191999"/>
              <a:gd name="connsiteY51" fmla="*/ 6113098 h 6551875"/>
              <a:gd name="connsiteX52" fmla="*/ 9783497 w 12191999"/>
              <a:gd name="connsiteY52" fmla="*/ 6132148 h 6551875"/>
              <a:gd name="connsiteX53" fmla="*/ 9742221 w 12191999"/>
              <a:gd name="connsiteY53" fmla="*/ 6148023 h 6551875"/>
              <a:gd name="connsiteX54" fmla="*/ 9696183 w 12191999"/>
              <a:gd name="connsiteY54" fmla="*/ 6162311 h 6551875"/>
              <a:gd name="connsiteX55" fmla="*/ 9643797 w 12191999"/>
              <a:gd name="connsiteY55" fmla="*/ 6173423 h 6551875"/>
              <a:gd name="connsiteX56" fmla="*/ 9583471 w 12191999"/>
              <a:gd name="connsiteY56" fmla="*/ 6181361 h 6551875"/>
              <a:gd name="connsiteX57" fmla="*/ 9515209 w 12191999"/>
              <a:gd name="connsiteY57" fmla="*/ 6182948 h 6551875"/>
              <a:gd name="connsiteX58" fmla="*/ 9446947 w 12191999"/>
              <a:gd name="connsiteY58" fmla="*/ 6181361 h 6551875"/>
              <a:gd name="connsiteX59" fmla="*/ 9386621 w 12191999"/>
              <a:gd name="connsiteY59" fmla="*/ 6173423 h 6551875"/>
              <a:gd name="connsiteX60" fmla="*/ 9334233 w 12191999"/>
              <a:gd name="connsiteY60" fmla="*/ 6162311 h 6551875"/>
              <a:gd name="connsiteX61" fmla="*/ 9288197 w 12191999"/>
              <a:gd name="connsiteY61" fmla="*/ 6148023 h 6551875"/>
              <a:gd name="connsiteX62" fmla="*/ 9246921 w 12191999"/>
              <a:gd name="connsiteY62" fmla="*/ 6132148 h 6551875"/>
              <a:gd name="connsiteX63" fmla="*/ 9210409 w 12191999"/>
              <a:gd name="connsiteY63" fmla="*/ 6113098 h 6551875"/>
              <a:gd name="connsiteX64" fmla="*/ 9172309 w 12191999"/>
              <a:gd name="connsiteY64" fmla="*/ 6094048 h 6551875"/>
              <a:gd name="connsiteX65" fmla="*/ 9134209 w 12191999"/>
              <a:gd name="connsiteY65" fmla="*/ 6074998 h 6551875"/>
              <a:gd name="connsiteX66" fmla="*/ 9097697 w 12191999"/>
              <a:gd name="connsiteY66" fmla="*/ 6059123 h 6551875"/>
              <a:gd name="connsiteX67" fmla="*/ 9056421 w 12191999"/>
              <a:gd name="connsiteY67" fmla="*/ 6043248 h 6551875"/>
              <a:gd name="connsiteX68" fmla="*/ 9010383 w 12191999"/>
              <a:gd name="connsiteY68" fmla="*/ 6027373 h 6551875"/>
              <a:gd name="connsiteX69" fmla="*/ 8957997 w 12191999"/>
              <a:gd name="connsiteY69" fmla="*/ 6016261 h 6551875"/>
              <a:gd name="connsiteX70" fmla="*/ 8897671 w 12191999"/>
              <a:gd name="connsiteY70" fmla="*/ 6009911 h 6551875"/>
              <a:gd name="connsiteX71" fmla="*/ 8827821 w 12191999"/>
              <a:gd name="connsiteY71" fmla="*/ 6006736 h 6551875"/>
              <a:gd name="connsiteX72" fmla="*/ 8761147 w 12191999"/>
              <a:gd name="connsiteY72" fmla="*/ 6009911 h 6551875"/>
              <a:gd name="connsiteX73" fmla="*/ 8700821 w 12191999"/>
              <a:gd name="connsiteY73" fmla="*/ 6016261 h 6551875"/>
              <a:gd name="connsiteX74" fmla="*/ 8648433 w 12191999"/>
              <a:gd name="connsiteY74" fmla="*/ 6027373 h 6551875"/>
              <a:gd name="connsiteX75" fmla="*/ 8602397 w 12191999"/>
              <a:gd name="connsiteY75" fmla="*/ 6043248 h 6551875"/>
              <a:gd name="connsiteX76" fmla="*/ 8561121 w 12191999"/>
              <a:gd name="connsiteY76" fmla="*/ 6059123 h 6551875"/>
              <a:gd name="connsiteX77" fmla="*/ 8524609 w 12191999"/>
              <a:gd name="connsiteY77" fmla="*/ 6074998 h 6551875"/>
              <a:gd name="connsiteX78" fmla="*/ 8486509 w 12191999"/>
              <a:gd name="connsiteY78" fmla="*/ 6094048 h 6551875"/>
              <a:gd name="connsiteX79" fmla="*/ 8448409 w 12191999"/>
              <a:gd name="connsiteY79" fmla="*/ 6113098 h 6551875"/>
              <a:gd name="connsiteX80" fmla="*/ 8411897 w 12191999"/>
              <a:gd name="connsiteY80" fmla="*/ 6132148 h 6551875"/>
              <a:gd name="connsiteX81" fmla="*/ 8370622 w 12191999"/>
              <a:gd name="connsiteY81" fmla="*/ 6148023 h 6551875"/>
              <a:gd name="connsiteX82" fmla="*/ 8324584 w 12191999"/>
              <a:gd name="connsiteY82" fmla="*/ 6162311 h 6551875"/>
              <a:gd name="connsiteX83" fmla="*/ 8272197 w 12191999"/>
              <a:gd name="connsiteY83" fmla="*/ 6173423 h 6551875"/>
              <a:gd name="connsiteX84" fmla="*/ 8211872 w 12191999"/>
              <a:gd name="connsiteY84" fmla="*/ 6181361 h 6551875"/>
              <a:gd name="connsiteX85" fmla="*/ 8143609 w 12191999"/>
              <a:gd name="connsiteY85" fmla="*/ 6182948 h 6551875"/>
              <a:gd name="connsiteX86" fmla="*/ 8075347 w 12191999"/>
              <a:gd name="connsiteY86" fmla="*/ 6181361 h 6551875"/>
              <a:gd name="connsiteX87" fmla="*/ 8015022 w 12191999"/>
              <a:gd name="connsiteY87" fmla="*/ 6173423 h 6551875"/>
              <a:gd name="connsiteX88" fmla="*/ 7962634 w 12191999"/>
              <a:gd name="connsiteY88" fmla="*/ 6162311 h 6551875"/>
              <a:gd name="connsiteX89" fmla="*/ 7916597 w 12191999"/>
              <a:gd name="connsiteY89" fmla="*/ 6148023 h 6551875"/>
              <a:gd name="connsiteX90" fmla="*/ 7875322 w 12191999"/>
              <a:gd name="connsiteY90" fmla="*/ 6132148 h 6551875"/>
              <a:gd name="connsiteX91" fmla="*/ 7838809 w 12191999"/>
              <a:gd name="connsiteY91" fmla="*/ 6113098 h 6551875"/>
              <a:gd name="connsiteX92" fmla="*/ 7800709 w 12191999"/>
              <a:gd name="connsiteY92" fmla="*/ 6094048 h 6551875"/>
              <a:gd name="connsiteX93" fmla="*/ 7762609 w 12191999"/>
              <a:gd name="connsiteY93" fmla="*/ 6074998 h 6551875"/>
              <a:gd name="connsiteX94" fmla="*/ 7726097 w 12191999"/>
              <a:gd name="connsiteY94" fmla="*/ 6059123 h 6551875"/>
              <a:gd name="connsiteX95" fmla="*/ 7684822 w 12191999"/>
              <a:gd name="connsiteY95" fmla="*/ 6043248 h 6551875"/>
              <a:gd name="connsiteX96" fmla="*/ 7638784 w 12191999"/>
              <a:gd name="connsiteY96" fmla="*/ 6027373 h 6551875"/>
              <a:gd name="connsiteX97" fmla="*/ 7586397 w 12191999"/>
              <a:gd name="connsiteY97" fmla="*/ 6016261 h 6551875"/>
              <a:gd name="connsiteX98" fmla="*/ 7526072 w 12191999"/>
              <a:gd name="connsiteY98" fmla="*/ 6009911 h 6551875"/>
              <a:gd name="connsiteX99" fmla="*/ 7457809 w 12191999"/>
              <a:gd name="connsiteY99" fmla="*/ 6006736 h 6551875"/>
              <a:gd name="connsiteX100" fmla="*/ 7389547 w 12191999"/>
              <a:gd name="connsiteY100" fmla="*/ 6009911 h 6551875"/>
              <a:gd name="connsiteX101" fmla="*/ 7329222 w 12191999"/>
              <a:gd name="connsiteY101" fmla="*/ 6016261 h 6551875"/>
              <a:gd name="connsiteX102" fmla="*/ 7276834 w 12191999"/>
              <a:gd name="connsiteY102" fmla="*/ 6027373 h 6551875"/>
              <a:gd name="connsiteX103" fmla="*/ 7230797 w 12191999"/>
              <a:gd name="connsiteY103" fmla="*/ 6043248 h 6551875"/>
              <a:gd name="connsiteX104" fmla="*/ 7189522 w 12191999"/>
              <a:gd name="connsiteY104" fmla="*/ 6059123 h 6551875"/>
              <a:gd name="connsiteX105" fmla="*/ 7153009 w 12191999"/>
              <a:gd name="connsiteY105" fmla="*/ 6074998 h 6551875"/>
              <a:gd name="connsiteX106" fmla="*/ 7114909 w 12191999"/>
              <a:gd name="connsiteY106" fmla="*/ 6094048 h 6551875"/>
              <a:gd name="connsiteX107" fmla="*/ 7076809 w 12191999"/>
              <a:gd name="connsiteY107" fmla="*/ 6113098 h 6551875"/>
              <a:gd name="connsiteX108" fmla="*/ 7040297 w 12191999"/>
              <a:gd name="connsiteY108" fmla="*/ 6132148 h 6551875"/>
              <a:gd name="connsiteX109" fmla="*/ 6999022 w 12191999"/>
              <a:gd name="connsiteY109" fmla="*/ 6148023 h 6551875"/>
              <a:gd name="connsiteX110" fmla="*/ 6952984 w 12191999"/>
              <a:gd name="connsiteY110" fmla="*/ 6162311 h 6551875"/>
              <a:gd name="connsiteX111" fmla="*/ 6900597 w 12191999"/>
              <a:gd name="connsiteY111" fmla="*/ 6173423 h 6551875"/>
              <a:gd name="connsiteX112" fmla="*/ 6840272 w 12191999"/>
              <a:gd name="connsiteY112" fmla="*/ 6181361 h 6551875"/>
              <a:gd name="connsiteX113" fmla="*/ 6781800 w 12191999"/>
              <a:gd name="connsiteY113" fmla="*/ 6182721 h 6551875"/>
              <a:gd name="connsiteX114" fmla="*/ 6723328 w 12191999"/>
              <a:gd name="connsiteY114" fmla="*/ 6181361 h 6551875"/>
              <a:gd name="connsiteX115" fmla="*/ 6663003 w 12191999"/>
              <a:gd name="connsiteY115" fmla="*/ 6173423 h 6551875"/>
              <a:gd name="connsiteX116" fmla="*/ 6610615 w 12191999"/>
              <a:gd name="connsiteY116" fmla="*/ 6162311 h 6551875"/>
              <a:gd name="connsiteX117" fmla="*/ 6564578 w 12191999"/>
              <a:gd name="connsiteY117" fmla="*/ 6148023 h 6551875"/>
              <a:gd name="connsiteX118" fmla="*/ 6523303 w 12191999"/>
              <a:gd name="connsiteY118" fmla="*/ 6132148 h 6551875"/>
              <a:gd name="connsiteX119" fmla="*/ 6486790 w 12191999"/>
              <a:gd name="connsiteY119" fmla="*/ 6113098 h 6551875"/>
              <a:gd name="connsiteX120" fmla="*/ 6448690 w 12191999"/>
              <a:gd name="connsiteY120" fmla="*/ 6094048 h 6551875"/>
              <a:gd name="connsiteX121" fmla="*/ 6410590 w 12191999"/>
              <a:gd name="connsiteY121" fmla="*/ 6074998 h 6551875"/>
              <a:gd name="connsiteX122" fmla="*/ 6374078 w 12191999"/>
              <a:gd name="connsiteY122" fmla="*/ 6059123 h 6551875"/>
              <a:gd name="connsiteX123" fmla="*/ 6332803 w 12191999"/>
              <a:gd name="connsiteY123" fmla="*/ 6043248 h 6551875"/>
              <a:gd name="connsiteX124" fmla="*/ 6286765 w 12191999"/>
              <a:gd name="connsiteY124" fmla="*/ 6027373 h 6551875"/>
              <a:gd name="connsiteX125" fmla="*/ 6234378 w 12191999"/>
              <a:gd name="connsiteY125" fmla="*/ 6016261 h 6551875"/>
              <a:gd name="connsiteX126" fmla="*/ 6174053 w 12191999"/>
              <a:gd name="connsiteY126" fmla="*/ 6009911 h 6551875"/>
              <a:gd name="connsiteX127" fmla="*/ 6105790 w 12191999"/>
              <a:gd name="connsiteY127" fmla="*/ 6006736 h 6551875"/>
              <a:gd name="connsiteX128" fmla="*/ 6096000 w 12191999"/>
              <a:gd name="connsiteY128" fmla="*/ 6007191 h 6551875"/>
              <a:gd name="connsiteX129" fmla="*/ 6086211 w 12191999"/>
              <a:gd name="connsiteY129" fmla="*/ 6006736 h 6551875"/>
              <a:gd name="connsiteX130" fmla="*/ 6017949 w 12191999"/>
              <a:gd name="connsiteY130" fmla="*/ 6009911 h 6551875"/>
              <a:gd name="connsiteX131" fmla="*/ 5957622 w 12191999"/>
              <a:gd name="connsiteY131" fmla="*/ 6016261 h 6551875"/>
              <a:gd name="connsiteX132" fmla="*/ 5905235 w 12191999"/>
              <a:gd name="connsiteY132" fmla="*/ 6027373 h 6551875"/>
              <a:gd name="connsiteX133" fmla="*/ 5859197 w 12191999"/>
              <a:gd name="connsiteY133" fmla="*/ 6043248 h 6551875"/>
              <a:gd name="connsiteX134" fmla="*/ 5817922 w 12191999"/>
              <a:gd name="connsiteY134" fmla="*/ 6059123 h 6551875"/>
              <a:gd name="connsiteX135" fmla="*/ 5781409 w 12191999"/>
              <a:gd name="connsiteY135" fmla="*/ 6074998 h 6551875"/>
              <a:gd name="connsiteX136" fmla="*/ 5743309 w 12191999"/>
              <a:gd name="connsiteY136" fmla="*/ 6094048 h 6551875"/>
              <a:gd name="connsiteX137" fmla="*/ 5705211 w 12191999"/>
              <a:gd name="connsiteY137" fmla="*/ 6113098 h 6551875"/>
              <a:gd name="connsiteX138" fmla="*/ 5668697 w 12191999"/>
              <a:gd name="connsiteY138" fmla="*/ 6132148 h 6551875"/>
              <a:gd name="connsiteX139" fmla="*/ 5627422 w 12191999"/>
              <a:gd name="connsiteY139" fmla="*/ 6148023 h 6551875"/>
              <a:gd name="connsiteX140" fmla="*/ 5581384 w 12191999"/>
              <a:gd name="connsiteY140" fmla="*/ 6162311 h 6551875"/>
              <a:gd name="connsiteX141" fmla="*/ 5528997 w 12191999"/>
              <a:gd name="connsiteY141" fmla="*/ 6173423 h 6551875"/>
              <a:gd name="connsiteX142" fmla="*/ 5468672 w 12191999"/>
              <a:gd name="connsiteY142" fmla="*/ 6181361 h 6551875"/>
              <a:gd name="connsiteX143" fmla="*/ 5410200 w 12191999"/>
              <a:gd name="connsiteY143" fmla="*/ 6182721 h 6551875"/>
              <a:gd name="connsiteX144" fmla="*/ 5351728 w 12191999"/>
              <a:gd name="connsiteY144" fmla="*/ 6181361 h 6551875"/>
              <a:gd name="connsiteX145" fmla="*/ 5291402 w 12191999"/>
              <a:gd name="connsiteY145" fmla="*/ 6173423 h 6551875"/>
              <a:gd name="connsiteX146" fmla="*/ 5239015 w 12191999"/>
              <a:gd name="connsiteY146" fmla="*/ 6162311 h 6551875"/>
              <a:gd name="connsiteX147" fmla="*/ 5192979 w 12191999"/>
              <a:gd name="connsiteY147" fmla="*/ 6148023 h 6551875"/>
              <a:gd name="connsiteX148" fmla="*/ 5151703 w 12191999"/>
              <a:gd name="connsiteY148" fmla="*/ 6132148 h 6551875"/>
              <a:gd name="connsiteX149" fmla="*/ 5115190 w 12191999"/>
              <a:gd name="connsiteY149" fmla="*/ 6113098 h 6551875"/>
              <a:gd name="connsiteX150" fmla="*/ 5077092 w 12191999"/>
              <a:gd name="connsiteY150" fmla="*/ 6094048 h 6551875"/>
              <a:gd name="connsiteX151" fmla="*/ 5038990 w 12191999"/>
              <a:gd name="connsiteY151" fmla="*/ 6074998 h 6551875"/>
              <a:gd name="connsiteX152" fmla="*/ 5002479 w 12191999"/>
              <a:gd name="connsiteY152" fmla="*/ 6059123 h 6551875"/>
              <a:gd name="connsiteX153" fmla="*/ 4961203 w 12191999"/>
              <a:gd name="connsiteY153" fmla="*/ 6043248 h 6551875"/>
              <a:gd name="connsiteX154" fmla="*/ 4915166 w 12191999"/>
              <a:gd name="connsiteY154" fmla="*/ 6027373 h 6551875"/>
              <a:gd name="connsiteX155" fmla="*/ 4862778 w 12191999"/>
              <a:gd name="connsiteY155" fmla="*/ 6016261 h 6551875"/>
              <a:gd name="connsiteX156" fmla="*/ 4802454 w 12191999"/>
              <a:gd name="connsiteY156" fmla="*/ 6009911 h 6551875"/>
              <a:gd name="connsiteX157" fmla="*/ 4734190 w 12191999"/>
              <a:gd name="connsiteY157" fmla="*/ 6006736 h 6551875"/>
              <a:gd name="connsiteX158" fmla="*/ 4665929 w 12191999"/>
              <a:gd name="connsiteY158" fmla="*/ 6009911 h 6551875"/>
              <a:gd name="connsiteX159" fmla="*/ 4605603 w 12191999"/>
              <a:gd name="connsiteY159" fmla="*/ 6016261 h 6551875"/>
              <a:gd name="connsiteX160" fmla="*/ 4553217 w 12191999"/>
              <a:gd name="connsiteY160" fmla="*/ 6027373 h 6551875"/>
              <a:gd name="connsiteX161" fmla="*/ 4507178 w 12191999"/>
              <a:gd name="connsiteY161" fmla="*/ 6043248 h 6551875"/>
              <a:gd name="connsiteX162" fmla="*/ 4465903 w 12191999"/>
              <a:gd name="connsiteY162" fmla="*/ 6059123 h 6551875"/>
              <a:gd name="connsiteX163" fmla="*/ 4429390 w 12191999"/>
              <a:gd name="connsiteY163" fmla="*/ 6074998 h 6551875"/>
              <a:gd name="connsiteX164" fmla="*/ 4353190 w 12191999"/>
              <a:gd name="connsiteY164" fmla="*/ 6113098 h 6551875"/>
              <a:gd name="connsiteX165" fmla="*/ 4316678 w 12191999"/>
              <a:gd name="connsiteY165" fmla="*/ 6132148 h 6551875"/>
              <a:gd name="connsiteX166" fmla="*/ 4275403 w 12191999"/>
              <a:gd name="connsiteY166" fmla="*/ 6148023 h 6551875"/>
              <a:gd name="connsiteX167" fmla="*/ 4229365 w 12191999"/>
              <a:gd name="connsiteY167" fmla="*/ 6162311 h 6551875"/>
              <a:gd name="connsiteX168" fmla="*/ 4176978 w 12191999"/>
              <a:gd name="connsiteY168" fmla="*/ 6173423 h 6551875"/>
              <a:gd name="connsiteX169" fmla="*/ 4116653 w 12191999"/>
              <a:gd name="connsiteY169" fmla="*/ 6181361 h 6551875"/>
              <a:gd name="connsiteX170" fmla="*/ 4048390 w 12191999"/>
              <a:gd name="connsiteY170" fmla="*/ 6182948 h 6551875"/>
              <a:gd name="connsiteX171" fmla="*/ 3980128 w 12191999"/>
              <a:gd name="connsiteY171" fmla="*/ 6181361 h 6551875"/>
              <a:gd name="connsiteX172" fmla="*/ 3919803 w 12191999"/>
              <a:gd name="connsiteY172" fmla="*/ 6173423 h 6551875"/>
              <a:gd name="connsiteX173" fmla="*/ 3867415 w 12191999"/>
              <a:gd name="connsiteY173" fmla="*/ 6162311 h 6551875"/>
              <a:gd name="connsiteX174" fmla="*/ 3821378 w 12191999"/>
              <a:gd name="connsiteY174" fmla="*/ 6148023 h 6551875"/>
              <a:gd name="connsiteX175" fmla="*/ 3780103 w 12191999"/>
              <a:gd name="connsiteY175" fmla="*/ 6132148 h 6551875"/>
              <a:gd name="connsiteX176" fmla="*/ 3743590 w 12191999"/>
              <a:gd name="connsiteY176" fmla="*/ 6113098 h 6551875"/>
              <a:gd name="connsiteX177" fmla="*/ 3705490 w 12191999"/>
              <a:gd name="connsiteY177" fmla="*/ 6094048 h 6551875"/>
              <a:gd name="connsiteX178" fmla="*/ 3667390 w 12191999"/>
              <a:gd name="connsiteY178" fmla="*/ 6074998 h 6551875"/>
              <a:gd name="connsiteX179" fmla="*/ 3630878 w 12191999"/>
              <a:gd name="connsiteY179" fmla="*/ 6059123 h 6551875"/>
              <a:gd name="connsiteX180" fmla="*/ 3589603 w 12191999"/>
              <a:gd name="connsiteY180" fmla="*/ 6043248 h 6551875"/>
              <a:gd name="connsiteX181" fmla="*/ 3543565 w 12191999"/>
              <a:gd name="connsiteY181" fmla="*/ 6027373 h 6551875"/>
              <a:gd name="connsiteX182" fmla="*/ 3491178 w 12191999"/>
              <a:gd name="connsiteY182" fmla="*/ 6016261 h 6551875"/>
              <a:gd name="connsiteX183" fmla="*/ 3430853 w 12191999"/>
              <a:gd name="connsiteY183" fmla="*/ 6009911 h 6551875"/>
              <a:gd name="connsiteX184" fmla="*/ 3361003 w 12191999"/>
              <a:gd name="connsiteY184" fmla="*/ 6006736 h 6551875"/>
              <a:gd name="connsiteX185" fmla="*/ 3294328 w 12191999"/>
              <a:gd name="connsiteY185" fmla="*/ 6009911 h 6551875"/>
              <a:gd name="connsiteX186" fmla="*/ 3234003 w 12191999"/>
              <a:gd name="connsiteY186" fmla="*/ 6016261 h 6551875"/>
              <a:gd name="connsiteX187" fmla="*/ 3181615 w 12191999"/>
              <a:gd name="connsiteY187" fmla="*/ 6027373 h 6551875"/>
              <a:gd name="connsiteX188" fmla="*/ 3135578 w 12191999"/>
              <a:gd name="connsiteY188" fmla="*/ 6043248 h 6551875"/>
              <a:gd name="connsiteX189" fmla="*/ 3094303 w 12191999"/>
              <a:gd name="connsiteY189" fmla="*/ 6059123 h 6551875"/>
              <a:gd name="connsiteX190" fmla="*/ 3057790 w 12191999"/>
              <a:gd name="connsiteY190" fmla="*/ 6074998 h 6551875"/>
              <a:gd name="connsiteX191" fmla="*/ 3019690 w 12191999"/>
              <a:gd name="connsiteY191" fmla="*/ 6094048 h 6551875"/>
              <a:gd name="connsiteX192" fmla="*/ 2981590 w 12191999"/>
              <a:gd name="connsiteY192" fmla="*/ 6113098 h 6551875"/>
              <a:gd name="connsiteX193" fmla="*/ 2945078 w 12191999"/>
              <a:gd name="connsiteY193" fmla="*/ 6132148 h 6551875"/>
              <a:gd name="connsiteX194" fmla="*/ 2903803 w 12191999"/>
              <a:gd name="connsiteY194" fmla="*/ 6148023 h 6551875"/>
              <a:gd name="connsiteX195" fmla="*/ 2857765 w 12191999"/>
              <a:gd name="connsiteY195" fmla="*/ 6162311 h 6551875"/>
              <a:gd name="connsiteX196" fmla="*/ 2805378 w 12191999"/>
              <a:gd name="connsiteY196" fmla="*/ 6173423 h 6551875"/>
              <a:gd name="connsiteX197" fmla="*/ 2745053 w 12191999"/>
              <a:gd name="connsiteY197" fmla="*/ 6181361 h 6551875"/>
              <a:gd name="connsiteX198" fmla="*/ 2676790 w 12191999"/>
              <a:gd name="connsiteY198" fmla="*/ 6182948 h 6551875"/>
              <a:gd name="connsiteX199" fmla="*/ 2608528 w 12191999"/>
              <a:gd name="connsiteY199" fmla="*/ 6181361 h 6551875"/>
              <a:gd name="connsiteX200" fmla="*/ 2548203 w 12191999"/>
              <a:gd name="connsiteY200" fmla="*/ 6173423 h 6551875"/>
              <a:gd name="connsiteX201" fmla="*/ 2495815 w 12191999"/>
              <a:gd name="connsiteY201" fmla="*/ 6162311 h 6551875"/>
              <a:gd name="connsiteX202" fmla="*/ 2449778 w 12191999"/>
              <a:gd name="connsiteY202" fmla="*/ 6148023 h 6551875"/>
              <a:gd name="connsiteX203" fmla="*/ 2408503 w 12191999"/>
              <a:gd name="connsiteY203" fmla="*/ 6132148 h 6551875"/>
              <a:gd name="connsiteX204" fmla="*/ 2371990 w 12191999"/>
              <a:gd name="connsiteY204" fmla="*/ 6113098 h 6551875"/>
              <a:gd name="connsiteX205" fmla="*/ 2333890 w 12191999"/>
              <a:gd name="connsiteY205" fmla="*/ 6094048 h 6551875"/>
              <a:gd name="connsiteX206" fmla="*/ 2295790 w 12191999"/>
              <a:gd name="connsiteY206" fmla="*/ 6074998 h 6551875"/>
              <a:gd name="connsiteX207" fmla="*/ 2259278 w 12191999"/>
              <a:gd name="connsiteY207" fmla="*/ 6059123 h 6551875"/>
              <a:gd name="connsiteX208" fmla="*/ 2218003 w 12191999"/>
              <a:gd name="connsiteY208" fmla="*/ 6043248 h 6551875"/>
              <a:gd name="connsiteX209" fmla="*/ 2171965 w 12191999"/>
              <a:gd name="connsiteY209" fmla="*/ 6027373 h 6551875"/>
              <a:gd name="connsiteX210" fmla="*/ 2119578 w 12191999"/>
              <a:gd name="connsiteY210" fmla="*/ 6016261 h 6551875"/>
              <a:gd name="connsiteX211" fmla="*/ 2059253 w 12191999"/>
              <a:gd name="connsiteY211" fmla="*/ 6009911 h 6551875"/>
              <a:gd name="connsiteX212" fmla="*/ 1990990 w 12191999"/>
              <a:gd name="connsiteY212" fmla="*/ 6006736 h 6551875"/>
              <a:gd name="connsiteX213" fmla="*/ 1922728 w 12191999"/>
              <a:gd name="connsiteY213" fmla="*/ 6009911 h 6551875"/>
              <a:gd name="connsiteX214" fmla="*/ 1862403 w 12191999"/>
              <a:gd name="connsiteY214" fmla="*/ 6016261 h 6551875"/>
              <a:gd name="connsiteX215" fmla="*/ 1810015 w 12191999"/>
              <a:gd name="connsiteY215" fmla="*/ 6027373 h 6551875"/>
              <a:gd name="connsiteX216" fmla="*/ 1763978 w 12191999"/>
              <a:gd name="connsiteY216" fmla="*/ 6043248 h 6551875"/>
              <a:gd name="connsiteX217" fmla="*/ 1722703 w 12191999"/>
              <a:gd name="connsiteY217" fmla="*/ 6059123 h 6551875"/>
              <a:gd name="connsiteX218" fmla="*/ 1686190 w 12191999"/>
              <a:gd name="connsiteY218" fmla="*/ 6074998 h 6551875"/>
              <a:gd name="connsiteX219" fmla="*/ 1648090 w 12191999"/>
              <a:gd name="connsiteY219" fmla="*/ 6094048 h 6551875"/>
              <a:gd name="connsiteX220" fmla="*/ 1609990 w 12191999"/>
              <a:gd name="connsiteY220" fmla="*/ 6113098 h 6551875"/>
              <a:gd name="connsiteX221" fmla="*/ 1573478 w 12191999"/>
              <a:gd name="connsiteY221" fmla="*/ 6132148 h 6551875"/>
              <a:gd name="connsiteX222" fmla="*/ 1532203 w 12191999"/>
              <a:gd name="connsiteY222" fmla="*/ 6148023 h 6551875"/>
              <a:gd name="connsiteX223" fmla="*/ 1486165 w 12191999"/>
              <a:gd name="connsiteY223" fmla="*/ 6162311 h 6551875"/>
              <a:gd name="connsiteX224" fmla="*/ 1433778 w 12191999"/>
              <a:gd name="connsiteY224" fmla="*/ 6173423 h 6551875"/>
              <a:gd name="connsiteX225" fmla="*/ 1373453 w 12191999"/>
              <a:gd name="connsiteY225" fmla="*/ 6181361 h 6551875"/>
              <a:gd name="connsiteX226" fmla="*/ 1305190 w 12191999"/>
              <a:gd name="connsiteY226" fmla="*/ 6182948 h 6551875"/>
              <a:gd name="connsiteX227" fmla="*/ 1236928 w 12191999"/>
              <a:gd name="connsiteY227" fmla="*/ 6181361 h 6551875"/>
              <a:gd name="connsiteX228" fmla="*/ 1176603 w 12191999"/>
              <a:gd name="connsiteY228" fmla="*/ 6173423 h 6551875"/>
              <a:gd name="connsiteX229" fmla="*/ 1124215 w 12191999"/>
              <a:gd name="connsiteY229" fmla="*/ 6162311 h 6551875"/>
              <a:gd name="connsiteX230" fmla="*/ 1078178 w 12191999"/>
              <a:gd name="connsiteY230" fmla="*/ 6148023 h 6551875"/>
              <a:gd name="connsiteX231" fmla="*/ 1036903 w 12191999"/>
              <a:gd name="connsiteY231" fmla="*/ 6132148 h 6551875"/>
              <a:gd name="connsiteX232" fmla="*/ 1000390 w 12191999"/>
              <a:gd name="connsiteY232" fmla="*/ 6113098 h 6551875"/>
              <a:gd name="connsiteX233" fmla="*/ 962290 w 12191999"/>
              <a:gd name="connsiteY233" fmla="*/ 6094048 h 6551875"/>
              <a:gd name="connsiteX234" fmla="*/ 924190 w 12191999"/>
              <a:gd name="connsiteY234" fmla="*/ 6074998 h 6551875"/>
              <a:gd name="connsiteX235" fmla="*/ 887678 w 12191999"/>
              <a:gd name="connsiteY235" fmla="*/ 6059123 h 6551875"/>
              <a:gd name="connsiteX236" fmla="*/ 846403 w 12191999"/>
              <a:gd name="connsiteY236" fmla="*/ 6043248 h 6551875"/>
              <a:gd name="connsiteX237" fmla="*/ 800365 w 12191999"/>
              <a:gd name="connsiteY237" fmla="*/ 6027373 h 6551875"/>
              <a:gd name="connsiteX238" fmla="*/ 747978 w 12191999"/>
              <a:gd name="connsiteY238" fmla="*/ 6016261 h 6551875"/>
              <a:gd name="connsiteX239" fmla="*/ 687653 w 12191999"/>
              <a:gd name="connsiteY239" fmla="*/ 6009911 h 6551875"/>
              <a:gd name="connsiteX240" fmla="*/ 619390 w 12191999"/>
              <a:gd name="connsiteY240" fmla="*/ 6006736 h 6551875"/>
              <a:gd name="connsiteX241" fmla="*/ 551128 w 12191999"/>
              <a:gd name="connsiteY241" fmla="*/ 6009911 h 6551875"/>
              <a:gd name="connsiteX242" fmla="*/ 490803 w 12191999"/>
              <a:gd name="connsiteY242" fmla="*/ 6016261 h 6551875"/>
              <a:gd name="connsiteX243" fmla="*/ 438415 w 12191999"/>
              <a:gd name="connsiteY243" fmla="*/ 6027373 h 6551875"/>
              <a:gd name="connsiteX244" fmla="*/ 392378 w 12191999"/>
              <a:gd name="connsiteY244" fmla="*/ 6043248 h 6551875"/>
              <a:gd name="connsiteX245" fmla="*/ 351103 w 12191999"/>
              <a:gd name="connsiteY245" fmla="*/ 6059123 h 6551875"/>
              <a:gd name="connsiteX246" fmla="*/ 314590 w 12191999"/>
              <a:gd name="connsiteY246" fmla="*/ 6074998 h 6551875"/>
              <a:gd name="connsiteX247" fmla="*/ 276490 w 12191999"/>
              <a:gd name="connsiteY247" fmla="*/ 6094048 h 6551875"/>
              <a:gd name="connsiteX248" fmla="*/ 238390 w 12191999"/>
              <a:gd name="connsiteY248" fmla="*/ 6113098 h 6551875"/>
              <a:gd name="connsiteX249" fmla="*/ 201878 w 12191999"/>
              <a:gd name="connsiteY249" fmla="*/ 6132148 h 6551875"/>
              <a:gd name="connsiteX250" fmla="*/ 160603 w 12191999"/>
              <a:gd name="connsiteY250" fmla="*/ 6148023 h 6551875"/>
              <a:gd name="connsiteX251" fmla="*/ 114565 w 12191999"/>
              <a:gd name="connsiteY251" fmla="*/ 6162311 h 6551875"/>
              <a:gd name="connsiteX252" fmla="*/ 62178 w 12191999"/>
              <a:gd name="connsiteY252" fmla="*/ 6173423 h 6551875"/>
              <a:gd name="connsiteX253" fmla="*/ 1853 w 12191999"/>
              <a:gd name="connsiteY253" fmla="*/ 6181361 h 6551875"/>
              <a:gd name="connsiteX254" fmla="*/ 1 w 12191999"/>
              <a:gd name="connsiteY254" fmla="*/ 6181404 h 6551875"/>
              <a:gd name="connsiteX255" fmla="*/ 1 w 12191999"/>
              <a:gd name="connsiteY255" fmla="*/ 6551875 h 6551875"/>
              <a:gd name="connsiteX256" fmla="*/ 0 w 12191999"/>
              <a:gd name="connsiteY256" fmla="*/ 6551875 h 6551875"/>
              <a:gd name="connsiteX257" fmla="*/ 0 w 12191999"/>
              <a:gd name="connsiteY257" fmla="*/ 0 h 655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12191999" h="6551875">
                <a:moveTo>
                  <a:pt x="0" y="0"/>
                </a:moveTo>
                <a:lnTo>
                  <a:pt x="12191999" y="0"/>
                </a:lnTo>
                <a:lnTo>
                  <a:pt x="12191999" y="6181404"/>
                </a:lnTo>
                <a:lnTo>
                  <a:pt x="12190147" y="6181361"/>
                </a:lnTo>
                <a:lnTo>
                  <a:pt x="12129821" y="6173424"/>
                </a:lnTo>
                <a:lnTo>
                  <a:pt x="12077433" y="6162311"/>
                </a:lnTo>
                <a:lnTo>
                  <a:pt x="12031397" y="6148023"/>
                </a:lnTo>
                <a:lnTo>
                  <a:pt x="11990121" y="6132148"/>
                </a:lnTo>
                <a:lnTo>
                  <a:pt x="11953609" y="6113098"/>
                </a:lnTo>
                <a:lnTo>
                  <a:pt x="11915509" y="6094048"/>
                </a:lnTo>
                <a:lnTo>
                  <a:pt x="11877409" y="6074998"/>
                </a:lnTo>
                <a:lnTo>
                  <a:pt x="11840897" y="6059123"/>
                </a:lnTo>
                <a:lnTo>
                  <a:pt x="11799621" y="6043248"/>
                </a:lnTo>
                <a:lnTo>
                  <a:pt x="11753583" y="6027373"/>
                </a:lnTo>
                <a:lnTo>
                  <a:pt x="11701197" y="6016261"/>
                </a:lnTo>
                <a:lnTo>
                  <a:pt x="11640871" y="6009911"/>
                </a:lnTo>
                <a:lnTo>
                  <a:pt x="11572609" y="6006736"/>
                </a:lnTo>
                <a:lnTo>
                  <a:pt x="11504347" y="6009911"/>
                </a:lnTo>
                <a:lnTo>
                  <a:pt x="11444021" y="6016261"/>
                </a:lnTo>
                <a:lnTo>
                  <a:pt x="11391633" y="6027373"/>
                </a:lnTo>
                <a:lnTo>
                  <a:pt x="11345597" y="6043248"/>
                </a:lnTo>
                <a:lnTo>
                  <a:pt x="11304321" y="6059123"/>
                </a:lnTo>
                <a:lnTo>
                  <a:pt x="11267809" y="6074998"/>
                </a:lnTo>
                <a:lnTo>
                  <a:pt x="11229709" y="6094048"/>
                </a:lnTo>
                <a:lnTo>
                  <a:pt x="11191609" y="6113098"/>
                </a:lnTo>
                <a:lnTo>
                  <a:pt x="11155097" y="6132148"/>
                </a:lnTo>
                <a:lnTo>
                  <a:pt x="11113821" y="6148023"/>
                </a:lnTo>
                <a:lnTo>
                  <a:pt x="11067783" y="6162311"/>
                </a:lnTo>
                <a:lnTo>
                  <a:pt x="11015397" y="6173423"/>
                </a:lnTo>
                <a:lnTo>
                  <a:pt x="10955071" y="6181361"/>
                </a:lnTo>
                <a:lnTo>
                  <a:pt x="10886809" y="6182948"/>
                </a:lnTo>
                <a:lnTo>
                  <a:pt x="10818547" y="6181361"/>
                </a:lnTo>
                <a:lnTo>
                  <a:pt x="10758221" y="6173423"/>
                </a:lnTo>
                <a:lnTo>
                  <a:pt x="10705833" y="6162311"/>
                </a:lnTo>
                <a:lnTo>
                  <a:pt x="10659797" y="6148023"/>
                </a:lnTo>
                <a:lnTo>
                  <a:pt x="10618521" y="6132148"/>
                </a:lnTo>
                <a:lnTo>
                  <a:pt x="10582009" y="6113098"/>
                </a:lnTo>
                <a:lnTo>
                  <a:pt x="10543909" y="6094048"/>
                </a:lnTo>
                <a:lnTo>
                  <a:pt x="10505809" y="6074998"/>
                </a:lnTo>
                <a:lnTo>
                  <a:pt x="10469297" y="6059123"/>
                </a:lnTo>
                <a:lnTo>
                  <a:pt x="10428021" y="6043248"/>
                </a:lnTo>
                <a:lnTo>
                  <a:pt x="10381983" y="6027373"/>
                </a:lnTo>
                <a:lnTo>
                  <a:pt x="10329597" y="6016261"/>
                </a:lnTo>
                <a:lnTo>
                  <a:pt x="10269271" y="6009911"/>
                </a:lnTo>
                <a:lnTo>
                  <a:pt x="10201009" y="6006736"/>
                </a:lnTo>
                <a:lnTo>
                  <a:pt x="10132747" y="6009911"/>
                </a:lnTo>
                <a:lnTo>
                  <a:pt x="10072421" y="6016261"/>
                </a:lnTo>
                <a:lnTo>
                  <a:pt x="10020033" y="6027373"/>
                </a:lnTo>
                <a:lnTo>
                  <a:pt x="9973997" y="6043248"/>
                </a:lnTo>
                <a:lnTo>
                  <a:pt x="9932721" y="6059123"/>
                </a:lnTo>
                <a:lnTo>
                  <a:pt x="9896209" y="6074998"/>
                </a:lnTo>
                <a:lnTo>
                  <a:pt x="9820009" y="6113098"/>
                </a:lnTo>
                <a:lnTo>
                  <a:pt x="9783497" y="6132148"/>
                </a:lnTo>
                <a:lnTo>
                  <a:pt x="9742221" y="6148023"/>
                </a:lnTo>
                <a:lnTo>
                  <a:pt x="9696183" y="6162311"/>
                </a:lnTo>
                <a:lnTo>
                  <a:pt x="9643797" y="6173423"/>
                </a:lnTo>
                <a:lnTo>
                  <a:pt x="9583471" y="6181361"/>
                </a:lnTo>
                <a:lnTo>
                  <a:pt x="9515209" y="6182948"/>
                </a:lnTo>
                <a:lnTo>
                  <a:pt x="9446947" y="6181361"/>
                </a:lnTo>
                <a:lnTo>
                  <a:pt x="9386621" y="6173423"/>
                </a:lnTo>
                <a:lnTo>
                  <a:pt x="9334233" y="6162311"/>
                </a:lnTo>
                <a:lnTo>
                  <a:pt x="9288197" y="6148023"/>
                </a:lnTo>
                <a:lnTo>
                  <a:pt x="9246921" y="6132148"/>
                </a:lnTo>
                <a:lnTo>
                  <a:pt x="9210409" y="6113098"/>
                </a:lnTo>
                <a:lnTo>
                  <a:pt x="9172309" y="6094048"/>
                </a:lnTo>
                <a:lnTo>
                  <a:pt x="9134209" y="6074998"/>
                </a:lnTo>
                <a:lnTo>
                  <a:pt x="9097697" y="6059123"/>
                </a:lnTo>
                <a:lnTo>
                  <a:pt x="9056421" y="6043248"/>
                </a:lnTo>
                <a:lnTo>
                  <a:pt x="9010383" y="6027373"/>
                </a:lnTo>
                <a:lnTo>
                  <a:pt x="8957997" y="6016261"/>
                </a:lnTo>
                <a:lnTo>
                  <a:pt x="8897671" y="6009911"/>
                </a:lnTo>
                <a:lnTo>
                  <a:pt x="8827821" y="6006736"/>
                </a:lnTo>
                <a:lnTo>
                  <a:pt x="8761147" y="6009911"/>
                </a:lnTo>
                <a:lnTo>
                  <a:pt x="8700821" y="6016261"/>
                </a:lnTo>
                <a:lnTo>
                  <a:pt x="8648433" y="6027373"/>
                </a:lnTo>
                <a:lnTo>
                  <a:pt x="8602397" y="6043248"/>
                </a:lnTo>
                <a:lnTo>
                  <a:pt x="8561121" y="6059123"/>
                </a:lnTo>
                <a:lnTo>
                  <a:pt x="8524609" y="6074998"/>
                </a:lnTo>
                <a:lnTo>
                  <a:pt x="8486509" y="6094048"/>
                </a:lnTo>
                <a:lnTo>
                  <a:pt x="8448409" y="6113098"/>
                </a:lnTo>
                <a:lnTo>
                  <a:pt x="8411897" y="6132148"/>
                </a:lnTo>
                <a:lnTo>
                  <a:pt x="8370622" y="6148023"/>
                </a:lnTo>
                <a:lnTo>
                  <a:pt x="8324584" y="6162311"/>
                </a:lnTo>
                <a:lnTo>
                  <a:pt x="8272197" y="6173423"/>
                </a:lnTo>
                <a:lnTo>
                  <a:pt x="8211872" y="6181361"/>
                </a:lnTo>
                <a:lnTo>
                  <a:pt x="8143609" y="6182948"/>
                </a:lnTo>
                <a:lnTo>
                  <a:pt x="8075347" y="6181361"/>
                </a:lnTo>
                <a:lnTo>
                  <a:pt x="8015022" y="6173423"/>
                </a:lnTo>
                <a:lnTo>
                  <a:pt x="7962634" y="6162311"/>
                </a:lnTo>
                <a:lnTo>
                  <a:pt x="7916597" y="6148023"/>
                </a:lnTo>
                <a:lnTo>
                  <a:pt x="7875322" y="6132148"/>
                </a:lnTo>
                <a:lnTo>
                  <a:pt x="7838809" y="6113098"/>
                </a:lnTo>
                <a:lnTo>
                  <a:pt x="7800709" y="6094048"/>
                </a:lnTo>
                <a:lnTo>
                  <a:pt x="7762609" y="6074998"/>
                </a:lnTo>
                <a:lnTo>
                  <a:pt x="7726097" y="6059123"/>
                </a:lnTo>
                <a:lnTo>
                  <a:pt x="7684822" y="6043248"/>
                </a:lnTo>
                <a:lnTo>
                  <a:pt x="7638784" y="6027373"/>
                </a:lnTo>
                <a:lnTo>
                  <a:pt x="7586397" y="6016261"/>
                </a:lnTo>
                <a:lnTo>
                  <a:pt x="7526072" y="6009911"/>
                </a:lnTo>
                <a:lnTo>
                  <a:pt x="7457809" y="6006736"/>
                </a:lnTo>
                <a:lnTo>
                  <a:pt x="7389547" y="6009911"/>
                </a:lnTo>
                <a:lnTo>
                  <a:pt x="7329222" y="6016261"/>
                </a:lnTo>
                <a:lnTo>
                  <a:pt x="7276834" y="6027373"/>
                </a:lnTo>
                <a:lnTo>
                  <a:pt x="7230797" y="6043248"/>
                </a:lnTo>
                <a:lnTo>
                  <a:pt x="7189522" y="6059123"/>
                </a:lnTo>
                <a:lnTo>
                  <a:pt x="7153009" y="6074998"/>
                </a:lnTo>
                <a:lnTo>
                  <a:pt x="7114909" y="6094048"/>
                </a:lnTo>
                <a:lnTo>
                  <a:pt x="7076809" y="6113098"/>
                </a:lnTo>
                <a:lnTo>
                  <a:pt x="7040297" y="6132148"/>
                </a:lnTo>
                <a:lnTo>
                  <a:pt x="6999022" y="6148023"/>
                </a:lnTo>
                <a:lnTo>
                  <a:pt x="6952984" y="6162311"/>
                </a:lnTo>
                <a:lnTo>
                  <a:pt x="6900597" y="6173423"/>
                </a:lnTo>
                <a:lnTo>
                  <a:pt x="6840272" y="6181361"/>
                </a:lnTo>
                <a:lnTo>
                  <a:pt x="6781800" y="6182721"/>
                </a:lnTo>
                <a:lnTo>
                  <a:pt x="6723328" y="6181361"/>
                </a:lnTo>
                <a:lnTo>
                  <a:pt x="6663003" y="6173423"/>
                </a:lnTo>
                <a:lnTo>
                  <a:pt x="6610615" y="6162311"/>
                </a:lnTo>
                <a:lnTo>
                  <a:pt x="6564578" y="6148023"/>
                </a:lnTo>
                <a:lnTo>
                  <a:pt x="6523303" y="6132148"/>
                </a:lnTo>
                <a:lnTo>
                  <a:pt x="6486790" y="6113098"/>
                </a:lnTo>
                <a:lnTo>
                  <a:pt x="6448690" y="6094048"/>
                </a:lnTo>
                <a:lnTo>
                  <a:pt x="6410590" y="6074998"/>
                </a:lnTo>
                <a:lnTo>
                  <a:pt x="6374078" y="6059123"/>
                </a:lnTo>
                <a:lnTo>
                  <a:pt x="6332803" y="6043248"/>
                </a:lnTo>
                <a:lnTo>
                  <a:pt x="6286765" y="6027373"/>
                </a:lnTo>
                <a:lnTo>
                  <a:pt x="6234378" y="6016261"/>
                </a:lnTo>
                <a:lnTo>
                  <a:pt x="6174053" y="6009911"/>
                </a:lnTo>
                <a:lnTo>
                  <a:pt x="6105790" y="6006736"/>
                </a:lnTo>
                <a:lnTo>
                  <a:pt x="6096000" y="6007191"/>
                </a:lnTo>
                <a:lnTo>
                  <a:pt x="6086211" y="6006736"/>
                </a:lnTo>
                <a:lnTo>
                  <a:pt x="6017949" y="6009911"/>
                </a:lnTo>
                <a:lnTo>
                  <a:pt x="5957622" y="6016261"/>
                </a:lnTo>
                <a:lnTo>
                  <a:pt x="5905235" y="6027373"/>
                </a:lnTo>
                <a:lnTo>
                  <a:pt x="5859197" y="6043248"/>
                </a:lnTo>
                <a:lnTo>
                  <a:pt x="5817922" y="6059123"/>
                </a:lnTo>
                <a:lnTo>
                  <a:pt x="5781409" y="6074998"/>
                </a:lnTo>
                <a:lnTo>
                  <a:pt x="5743309" y="6094048"/>
                </a:lnTo>
                <a:lnTo>
                  <a:pt x="5705211" y="6113098"/>
                </a:lnTo>
                <a:lnTo>
                  <a:pt x="5668697" y="6132148"/>
                </a:lnTo>
                <a:lnTo>
                  <a:pt x="5627422" y="6148023"/>
                </a:lnTo>
                <a:lnTo>
                  <a:pt x="5581384" y="6162311"/>
                </a:lnTo>
                <a:lnTo>
                  <a:pt x="5528997" y="6173423"/>
                </a:lnTo>
                <a:lnTo>
                  <a:pt x="5468672" y="6181361"/>
                </a:lnTo>
                <a:lnTo>
                  <a:pt x="5410200" y="6182721"/>
                </a:lnTo>
                <a:lnTo>
                  <a:pt x="5351728" y="6181361"/>
                </a:lnTo>
                <a:lnTo>
                  <a:pt x="5291402" y="6173423"/>
                </a:lnTo>
                <a:lnTo>
                  <a:pt x="5239015" y="6162311"/>
                </a:lnTo>
                <a:lnTo>
                  <a:pt x="5192979" y="6148023"/>
                </a:lnTo>
                <a:lnTo>
                  <a:pt x="5151703" y="6132148"/>
                </a:lnTo>
                <a:lnTo>
                  <a:pt x="5115190" y="6113098"/>
                </a:lnTo>
                <a:lnTo>
                  <a:pt x="5077092" y="6094048"/>
                </a:lnTo>
                <a:lnTo>
                  <a:pt x="5038990" y="6074998"/>
                </a:lnTo>
                <a:lnTo>
                  <a:pt x="5002479" y="6059123"/>
                </a:lnTo>
                <a:lnTo>
                  <a:pt x="4961203" y="6043248"/>
                </a:lnTo>
                <a:lnTo>
                  <a:pt x="4915166" y="6027373"/>
                </a:lnTo>
                <a:lnTo>
                  <a:pt x="4862778" y="6016261"/>
                </a:lnTo>
                <a:lnTo>
                  <a:pt x="4802454" y="6009911"/>
                </a:lnTo>
                <a:lnTo>
                  <a:pt x="4734190" y="6006736"/>
                </a:lnTo>
                <a:lnTo>
                  <a:pt x="4665929" y="6009911"/>
                </a:lnTo>
                <a:lnTo>
                  <a:pt x="4605603" y="6016261"/>
                </a:lnTo>
                <a:lnTo>
                  <a:pt x="4553217" y="6027373"/>
                </a:lnTo>
                <a:lnTo>
                  <a:pt x="4507178" y="6043248"/>
                </a:lnTo>
                <a:lnTo>
                  <a:pt x="4465903" y="6059123"/>
                </a:lnTo>
                <a:lnTo>
                  <a:pt x="4429390" y="6074998"/>
                </a:lnTo>
                <a:lnTo>
                  <a:pt x="4353190" y="6113098"/>
                </a:lnTo>
                <a:lnTo>
                  <a:pt x="4316678" y="6132148"/>
                </a:lnTo>
                <a:lnTo>
                  <a:pt x="4275403" y="6148023"/>
                </a:lnTo>
                <a:lnTo>
                  <a:pt x="4229365" y="6162311"/>
                </a:lnTo>
                <a:lnTo>
                  <a:pt x="4176978" y="6173423"/>
                </a:lnTo>
                <a:lnTo>
                  <a:pt x="4116653" y="6181361"/>
                </a:lnTo>
                <a:lnTo>
                  <a:pt x="4048390" y="6182948"/>
                </a:lnTo>
                <a:lnTo>
                  <a:pt x="3980128" y="6181361"/>
                </a:lnTo>
                <a:lnTo>
                  <a:pt x="3919803" y="6173423"/>
                </a:lnTo>
                <a:lnTo>
                  <a:pt x="3867415" y="6162311"/>
                </a:lnTo>
                <a:lnTo>
                  <a:pt x="3821378" y="6148023"/>
                </a:lnTo>
                <a:lnTo>
                  <a:pt x="3780103" y="6132148"/>
                </a:lnTo>
                <a:lnTo>
                  <a:pt x="3743590" y="6113098"/>
                </a:lnTo>
                <a:lnTo>
                  <a:pt x="3705490" y="6094048"/>
                </a:lnTo>
                <a:lnTo>
                  <a:pt x="3667390" y="6074998"/>
                </a:lnTo>
                <a:lnTo>
                  <a:pt x="3630878" y="6059123"/>
                </a:lnTo>
                <a:lnTo>
                  <a:pt x="3589603" y="6043248"/>
                </a:lnTo>
                <a:lnTo>
                  <a:pt x="3543565" y="6027373"/>
                </a:lnTo>
                <a:lnTo>
                  <a:pt x="3491178" y="6016261"/>
                </a:lnTo>
                <a:lnTo>
                  <a:pt x="3430853" y="6009911"/>
                </a:lnTo>
                <a:lnTo>
                  <a:pt x="3361003" y="6006736"/>
                </a:lnTo>
                <a:lnTo>
                  <a:pt x="3294328" y="6009911"/>
                </a:lnTo>
                <a:lnTo>
                  <a:pt x="3234003" y="6016261"/>
                </a:lnTo>
                <a:lnTo>
                  <a:pt x="3181615" y="6027373"/>
                </a:lnTo>
                <a:lnTo>
                  <a:pt x="3135578" y="6043248"/>
                </a:lnTo>
                <a:lnTo>
                  <a:pt x="3094303" y="6059123"/>
                </a:lnTo>
                <a:lnTo>
                  <a:pt x="3057790" y="6074998"/>
                </a:lnTo>
                <a:lnTo>
                  <a:pt x="3019690" y="6094048"/>
                </a:lnTo>
                <a:lnTo>
                  <a:pt x="2981590" y="6113098"/>
                </a:lnTo>
                <a:lnTo>
                  <a:pt x="2945078" y="6132148"/>
                </a:lnTo>
                <a:lnTo>
                  <a:pt x="2903803" y="6148023"/>
                </a:lnTo>
                <a:lnTo>
                  <a:pt x="2857765" y="6162311"/>
                </a:lnTo>
                <a:lnTo>
                  <a:pt x="2805378" y="6173423"/>
                </a:lnTo>
                <a:lnTo>
                  <a:pt x="2745053" y="6181361"/>
                </a:lnTo>
                <a:lnTo>
                  <a:pt x="2676790" y="6182948"/>
                </a:lnTo>
                <a:lnTo>
                  <a:pt x="2608528" y="6181361"/>
                </a:lnTo>
                <a:lnTo>
                  <a:pt x="2548203" y="6173423"/>
                </a:lnTo>
                <a:lnTo>
                  <a:pt x="2495815" y="6162311"/>
                </a:lnTo>
                <a:lnTo>
                  <a:pt x="2449778" y="6148023"/>
                </a:lnTo>
                <a:lnTo>
                  <a:pt x="2408503" y="6132148"/>
                </a:lnTo>
                <a:lnTo>
                  <a:pt x="2371990" y="6113098"/>
                </a:lnTo>
                <a:lnTo>
                  <a:pt x="2333890" y="6094048"/>
                </a:lnTo>
                <a:lnTo>
                  <a:pt x="2295790" y="6074998"/>
                </a:lnTo>
                <a:lnTo>
                  <a:pt x="2259278" y="6059123"/>
                </a:lnTo>
                <a:lnTo>
                  <a:pt x="2218003" y="6043248"/>
                </a:lnTo>
                <a:lnTo>
                  <a:pt x="2171965" y="6027373"/>
                </a:lnTo>
                <a:lnTo>
                  <a:pt x="2119578" y="6016261"/>
                </a:lnTo>
                <a:lnTo>
                  <a:pt x="2059253" y="6009911"/>
                </a:lnTo>
                <a:lnTo>
                  <a:pt x="1990990" y="6006736"/>
                </a:lnTo>
                <a:lnTo>
                  <a:pt x="1922728" y="6009911"/>
                </a:lnTo>
                <a:lnTo>
                  <a:pt x="1862403" y="6016261"/>
                </a:lnTo>
                <a:lnTo>
                  <a:pt x="1810015" y="6027373"/>
                </a:lnTo>
                <a:lnTo>
                  <a:pt x="1763978" y="6043248"/>
                </a:lnTo>
                <a:lnTo>
                  <a:pt x="1722703" y="6059123"/>
                </a:lnTo>
                <a:lnTo>
                  <a:pt x="1686190" y="6074998"/>
                </a:lnTo>
                <a:lnTo>
                  <a:pt x="1648090" y="6094048"/>
                </a:lnTo>
                <a:lnTo>
                  <a:pt x="1609990" y="6113098"/>
                </a:lnTo>
                <a:lnTo>
                  <a:pt x="1573478" y="6132148"/>
                </a:lnTo>
                <a:lnTo>
                  <a:pt x="1532203" y="6148023"/>
                </a:lnTo>
                <a:lnTo>
                  <a:pt x="1486165" y="6162311"/>
                </a:lnTo>
                <a:lnTo>
                  <a:pt x="1433778" y="6173423"/>
                </a:lnTo>
                <a:lnTo>
                  <a:pt x="1373453" y="6181361"/>
                </a:lnTo>
                <a:lnTo>
                  <a:pt x="1305190" y="6182948"/>
                </a:lnTo>
                <a:lnTo>
                  <a:pt x="1236928" y="6181361"/>
                </a:lnTo>
                <a:lnTo>
                  <a:pt x="1176603" y="6173423"/>
                </a:lnTo>
                <a:lnTo>
                  <a:pt x="1124215" y="6162311"/>
                </a:lnTo>
                <a:lnTo>
                  <a:pt x="1078178" y="6148023"/>
                </a:lnTo>
                <a:lnTo>
                  <a:pt x="1036903" y="6132148"/>
                </a:lnTo>
                <a:lnTo>
                  <a:pt x="1000390" y="6113098"/>
                </a:lnTo>
                <a:lnTo>
                  <a:pt x="962290" y="6094048"/>
                </a:lnTo>
                <a:lnTo>
                  <a:pt x="924190" y="6074998"/>
                </a:lnTo>
                <a:lnTo>
                  <a:pt x="887678" y="6059123"/>
                </a:lnTo>
                <a:lnTo>
                  <a:pt x="846403" y="6043248"/>
                </a:lnTo>
                <a:lnTo>
                  <a:pt x="800365" y="6027373"/>
                </a:lnTo>
                <a:lnTo>
                  <a:pt x="747978" y="6016261"/>
                </a:lnTo>
                <a:lnTo>
                  <a:pt x="687653" y="6009911"/>
                </a:lnTo>
                <a:lnTo>
                  <a:pt x="619390" y="6006736"/>
                </a:lnTo>
                <a:lnTo>
                  <a:pt x="551128" y="6009911"/>
                </a:lnTo>
                <a:lnTo>
                  <a:pt x="490803" y="6016261"/>
                </a:lnTo>
                <a:lnTo>
                  <a:pt x="438415" y="6027373"/>
                </a:lnTo>
                <a:lnTo>
                  <a:pt x="392378" y="6043248"/>
                </a:lnTo>
                <a:lnTo>
                  <a:pt x="351103" y="6059123"/>
                </a:lnTo>
                <a:lnTo>
                  <a:pt x="314590" y="6074998"/>
                </a:lnTo>
                <a:lnTo>
                  <a:pt x="276490" y="6094048"/>
                </a:lnTo>
                <a:lnTo>
                  <a:pt x="238390" y="6113098"/>
                </a:lnTo>
                <a:lnTo>
                  <a:pt x="201878" y="6132148"/>
                </a:lnTo>
                <a:lnTo>
                  <a:pt x="160603" y="6148023"/>
                </a:lnTo>
                <a:lnTo>
                  <a:pt x="114565" y="6162311"/>
                </a:lnTo>
                <a:lnTo>
                  <a:pt x="62178" y="6173423"/>
                </a:lnTo>
                <a:lnTo>
                  <a:pt x="1853" y="6181361"/>
                </a:lnTo>
                <a:lnTo>
                  <a:pt x="1" y="6181404"/>
                </a:lnTo>
                <a:lnTo>
                  <a:pt x="1" y="6551875"/>
                </a:lnTo>
                <a:lnTo>
                  <a:pt x="0" y="655187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Online Media 3" title="How tsunamis work - Alex Gendler">
            <a:hlinkClick r:id="" action="ppaction://media"/>
            <a:extLst>
              <a:ext uri="{FF2B5EF4-FFF2-40B4-BE49-F238E27FC236}">
                <a16:creationId xmlns:a16="http://schemas.microsoft.com/office/drawing/2014/main" id="{F81FA597-148E-1CDE-F2CC-66A1A10CC41D}"/>
              </a:ext>
            </a:extLst>
          </p:cNvPr>
          <p:cNvPicPr>
            <a:picLocks noRot="1" noChangeAspect="1"/>
          </p:cNvPicPr>
          <p:nvPr>
            <a:videoFile r:link="rId1"/>
          </p:nvPr>
        </p:nvPicPr>
        <p:blipFill>
          <a:blip r:embed="rId4"/>
          <a:stretch>
            <a:fillRect/>
          </a:stretch>
        </p:blipFill>
        <p:spPr>
          <a:xfrm>
            <a:off x="3817619" y="662399"/>
            <a:ext cx="7889993" cy="4550927"/>
          </a:xfrm>
          <a:prstGeom prst="rect">
            <a:avLst/>
          </a:prstGeom>
        </p:spPr>
      </p:pic>
      <p:sp>
        <p:nvSpPr>
          <p:cNvPr id="5" name="TextBox 4">
            <a:extLst>
              <a:ext uri="{FF2B5EF4-FFF2-40B4-BE49-F238E27FC236}">
                <a16:creationId xmlns:a16="http://schemas.microsoft.com/office/drawing/2014/main" id="{DE72EBA5-CEFE-19BA-6751-9AC77476770D}"/>
              </a:ext>
            </a:extLst>
          </p:cNvPr>
          <p:cNvSpPr txBox="1"/>
          <p:nvPr/>
        </p:nvSpPr>
        <p:spPr>
          <a:xfrm>
            <a:off x="354330" y="660743"/>
            <a:ext cx="3108960" cy="5918543"/>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3600" i="0" u="none" strike="noStrike" kern="1200" cap="none" spc="0" normalizeH="0" baseline="0" noProof="0" dirty="0">
                <a:ln>
                  <a:noFill/>
                </a:ln>
                <a:solidFill>
                  <a:prstClr val="black">
                    <a:alpha val="60000"/>
                  </a:prstClr>
                </a:solidFill>
                <a:effectLst/>
                <a:uLnTx/>
                <a:uFillTx/>
                <a:latin typeface="Calibri" panose="020F0502020204030204"/>
                <a:ea typeface="+mn-ea"/>
                <a:cs typeface="+mn-cs"/>
              </a:rPr>
              <a:t>A </a:t>
            </a:r>
            <a:r>
              <a:rPr kumimoji="0" lang="en-US" sz="3600" b="1" i="0" u="none" strike="noStrike" kern="1200" cap="none" spc="0" normalizeH="0" baseline="0" noProof="0" dirty="0">
                <a:ln>
                  <a:noFill/>
                </a:ln>
                <a:solidFill>
                  <a:srgbClr val="002060">
                    <a:alpha val="60000"/>
                  </a:srgbClr>
                </a:solidFill>
                <a:effectLst/>
                <a:uLnTx/>
                <a:uFillTx/>
                <a:latin typeface="Calibri" panose="020F0502020204030204"/>
                <a:ea typeface="+mn-ea"/>
                <a:cs typeface="+mn-cs"/>
              </a:rPr>
              <a:t>tsunami</a:t>
            </a:r>
            <a:r>
              <a:rPr kumimoji="0" lang="en-US" sz="3600" i="0" u="none" strike="noStrike" kern="1200" cap="none" spc="0" normalizeH="0" baseline="0" noProof="0" dirty="0">
                <a:ln>
                  <a:noFill/>
                </a:ln>
                <a:solidFill>
                  <a:prstClr val="black">
                    <a:alpha val="60000"/>
                  </a:prstClr>
                </a:solidFill>
                <a:effectLst/>
                <a:uLnTx/>
                <a:uFillTx/>
                <a:latin typeface="Calibri" panose="020F0502020204030204"/>
                <a:ea typeface="+mn-ea"/>
                <a:cs typeface="+mn-cs"/>
              </a:rPr>
              <a:t> is a large and powerful ocean wave that grows as it reaches the shore</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000" b="1" i="0" u="none" strike="noStrike" kern="1200" cap="none" spc="0" normalizeH="0" baseline="0" noProof="0" dirty="0">
              <a:ln>
                <a:noFill/>
              </a:ln>
              <a:solidFill>
                <a:prstClr val="black">
                  <a:alpha val="60000"/>
                </a:prstClr>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3200" b="1" i="1" u="none" strike="noStrike" kern="1200" cap="none" spc="0" normalizeH="0" baseline="0" noProof="0" dirty="0">
                <a:ln>
                  <a:noFill/>
                </a:ln>
                <a:solidFill>
                  <a:prstClr val="black">
                    <a:alpha val="60000"/>
                  </a:prstClr>
                </a:solidFill>
                <a:effectLst/>
                <a:uLnTx/>
                <a:uFillTx/>
                <a:latin typeface="Calibri" panose="020F0502020204030204"/>
                <a:ea typeface="+mn-ea"/>
                <a:cs typeface="+mn-cs"/>
              </a:rPr>
              <a:t>Not all earthquakes cause a tsunami.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9314279-91BD-A72C-C51C-49AA790E2CC2}"/>
              </a:ext>
            </a:extLst>
          </p:cNvPr>
          <p:cNvSpPr txBox="1"/>
          <p:nvPr/>
        </p:nvSpPr>
        <p:spPr>
          <a:xfrm>
            <a:off x="6944868" y="6335606"/>
            <a:ext cx="6099048" cy="646331"/>
          </a:xfrm>
          <a:prstGeom prst="rect">
            <a:avLst/>
          </a:prstGeom>
          <a:noFill/>
        </p:spPr>
        <p:txBody>
          <a:bodyPr wrap="square">
            <a:spAutoFit/>
          </a:bodyPr>
          <a:lstStyle/>
          <a:p>
            <a:r>
              <a:rPr lang="en-CA" dirty="0">
                <a:hlinkClick r:id="rId5"/>
              </a:rPr>
              <a:t>https://www.youtube.com/watch?v=Wx9vPv-T51I</a:t>
            </a:r>
            <a:endParaRPr lang="en-CA" dirty="0"/>
          </a:p>
          <a:p>
            <a:endParaRPr lang="en-CA" dirty="0"/>
          </a:p>
        </p:txBody>
      </p:sp>
    </p:spTree>
    <p:extLst>
      <p:ext uri="{BB962C8B-B14F-4D97-AF65-F5344CB8AC3E}">
        <p14:creationId xmlns:p14="http://schemas.microsoft.com/office/powerpoint/2010/main" val="239751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06D99-69D3-4D97-A2F0-27270EDAF445}"/>
              </a:ext>
            </a:extLst>
          </p:cNvPr>
          <p:cNvSpPr>
            <a:spLocks noGrp="1"/>
          </p:cNvSpPr>
          <p:nvPr>
            <p:ph type="title"/>
          </p:nvPr>
        </p:nvSpPr>
        <p:spPr/>
        <p:txBody>
          <a:bodyPr/>
          <a:lstStyle/>
          <a:p>
            <a:endParaRPr lang="en-CA" dirty="0"/>
          </a:p>
        </p:txBody>
      </p:sp>
      <p:pic>
        <p:nvPicPr>
          <p:cNvPr id="4" name="d01_bb">
            <a:hlinkClick r:id="" action="ppaction://media"/>
            <a:extLst>
              <a:ext uri="{FF2B5EF4-FFF2-40B4-BE49-F238E27FC236}">
                <a16:creationId xmlns:a16="http://schemas.microsoft.com/office/drawing/2014/main" id="{F1E9CB66-F753-A137-4E3A-6AFF8E10E2E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65708" y="203200"/>
            <a:ext cx="11060583" cy="5689600"/>
          </a:xfrm>
          <a:prstGeom prst="rect">
            <a:avLst/>
          </a:prstGeom>
        </p:spPr>
      </p:pic>
      <p:sp>
        <p:nvSpPr>
          <p:cNvPr id="5" name="TextBox 4">
            <a:extLst>
              <a:ext uri="{FF2B5EF4-FFF2-40B4-BE49-F238E27FC236}">
                <a16:creationId xmlns:a16="http://schemas.microsoft.com/office/drawing/2014/main" id="{D04C4FD2-B24B-B6FD-2D66-DA38A51E9D4F}"/>
              </a:ext>
            </a:extLst>
          </p:cNvPr>
          <p:cNvSpPr txBox="1"/>
          <p:nvPr/>
        </p:nvSpPr>
        <p:spPr>
          <a:xfrm>
            <a:off x="397764" y="6054725"/>
            <a:ext cx="11580876" cy="830997"/>
          </a:xfrm>
          <a:prstGeom prst="rect">
            <a:avLst/>
          </a:prstGeom>
          <a:noFill/>
        </p:spPr>
        <p:txBody>
          <a:bodyPr wrap="square">
            <a:spAutoFit/>
          </a:bodyPr>
          <a:lstStyle/>
          <a:p>
            <a:pPr algn="ctr"/>
            <a:r>
              <a:rPr lang="en-US" sz="2400" dirty="0">
                <a:effectLst/>
                <a:latin typeface="Congenial SemiBold" panose="02000503040000020004" pitchFamily="2" charset="0"/>
              </a:rPr>
              <a:t>Numerical Simulations of Tsunami Waves and Currents for Southern Vancouver Island from a Cascadia Megathrust Earthquake</a:t>
            </a:r>
            <a:endParaRPr lang="en-CA" sz="2400" dirty="0">
              <a:latin typeface="Congenial SemiBold" panose="02000503040000020004" pitchFamily="2" charset="0"/>
            </a:endParaRPr>
          </a:p>
        </p:txBody>
      </p:sp>
    </p:spTree>
    <p:extLst>
      <p:ext uri="{BB962C8B-B14F-4D97-AF65-F5344CB8AC3E}">
        <p14:creationId xmlns:p14="http://schemas.microsoft.com/office/powerpoint/2010/main" val="15457380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p&#10;&#10;Description automatically generated">
            <a:extLst>
              <a:ext uri="{FF2B5EF4-FFF2-40B4-BE49-F238E27FC236}">
                <a16:creationId xmlns:a16="http://schemas.microsoft.com/office/drawing/2014/main" id="{10B83517-A74D-C7DC-B631-5FDEF4D557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75620" y="750889"/>
            <a:ext cx="5908723" cy="4492624"/>
          </a:xfrm>
          <a:prstGeom prst="rect">
            <a:avLst/>
          </a:prstGeom>
          <a:noFill/>
          <a:ln>
            <a:noFill/>
          </a:ln>
        </p:spPr>
      </p:pic>
      <p:pic>
        <p:nvPicPr>
          <p:cNvPr id="6" name="Picture 5">
            <a:extLst>
              <a:ext uri="{FF2B5EF4-FFF2-40B4-BE49-F238E27FC236}">
                <a16:creationId xmlns:a16="http://schemas.microsoft.com/office/drawing/2014/main" id="{8D9E742A-1017-7CDF-40DD-7A02BB25A5D5}"/>
              </a:ext>
            </a:extLst>
          </p:cNvPr>
          <p:cNvPicPr>
            <a:picLocks noChangeAspect="1"/>
          </p:cNvPicPr>
          <p:nvPr/>
        </p:nvPicPr>
        <p:blipFill>
          <a:blip r:embed="rId4"/>
          <a:stretch>
            <a:fillRect/>
          </a:stretch>
        </p:blipFill>
        <p:spPr>
          <a:xfrm rot="1363915">
            <a:off x="9353534" y="4708943"/>
            <a:ext cx="1649349" cy="1904347"/>
          </a:xfrm>
          <a:prstGeom prst="rect">
            <a:avLst/>
          </a:prstGeom>
        </p:spPr>
      </p:pic>
      <p:sp>
        <p:nvSpPr>
          <p:cNvPr id="7" name="TextBox 6">
            <a:extLst>
              <a:ext uri="{FF2B5EF4-FFF2-40B4-BE49-F238E27FC236}">
                <a16:creationId xmlns:a16="http://schemas.microsoft.com/office/drawing/2014/main" id="{8EDAE806-BA8C-F4D7-AF92-87C851B05A88}"/>
              </a:ext>
            </a:extLst>
          </p:cNvPr>
          <p:cNvSpPr txBox="1"/>
          <p:nvPr/>
        </p:nvSpPr>
        <p:spPr>
          <a:xfrm>
            <a:off x="187277" y="1137642"/>
            <a:ext cx="5559743" cy="5509200"/>
          </a:xfrm>
          <a:prstGeom prst="rect">
            <a:avLst/>
          </a:prstGeom>
          <a:noFill/>
        </p:spPr>
        <p:txBody>
          <a:bodyPr wrap="square" rtlCol="0">
            <a:spAutoFit/>
          </a:bodyPr>
          <a:lstStyle/>
          <a:p>
            <a:pPr rtl="0" fontAlgn="base">
              <a:spcBef>
                <a:spcPts val="0"/>
              </a:spcBef>
              <a:spcAft>
                <a:spcPts val="0"/>
              </a:spcAft>
            </a:pPr>
            <a:endParaRPr lang="en-CA" sz="3200" b="0" i="0" u="none" strike="noStrike" dirty="0">
              <a:solidFill>
                <a:srgbClr val="000000"/>
              </a:solidFill>
              <a:effectLst/>
              <a:latin typeface="Times New Roman" panose="02020603050405020304" pitchFamily="18" charset="0"/>
            </a:endParaRPr>
          </a:p>
          <a:p>
            <a:pPr lvl="1" rtl="0" fontAlgn="base">
              <a:spcBef>
                <a:spcPts val="350"/>
              </a:spcBef>
              <a:spcAft>
                <a:spcPts val="0"/>
              </a:spcAft>
            </a:pPr>
            <a:r>
              <a:rPr lang="en-CA" sz="3600" b="1" i="0" u="none" strike="noStrike" dirty="0">
                <a:solidFill>
                  <a:srgbClr val="000000"/>
                </a:solidFill>
                <a:effectLst/>
                <a:latin typeface="Calibri" panose="020F0502020204030204" pitchFamily="34" charset="0"/>
              </a:rPr>
              <a:t>Cascadia Subduction Zone Earthquake</a:t>
            </a:r>
            <a:endParaRPr lang="en-CA" sz="3600" b="1" i="0" u="none" strike="noStrike" dirty="0">
              <a:solidFill>
                <a:srgbClr val="000000"/>
              </a:solidFill>
              <a:effectLst/>
              <a:latin typeface="Arial" panose="020B0604020202020204" pitchFamily="34" charset="0"/>
            </a:endParaRPr>
          </a:p>
          <a:p>
            <a:pPr marL="742950" lvl="1" indent="-285750" rtl="0" fontAlgn="base">
              <a:spcBef>
                <a:spcPts val="350"/>
              </a:spcBef>
              <a:spcAft>
                <a:spcPts val="0"/>
              </a:spcAft>
              <a:buFont typeface="Arial" panose="020B0604020202020204" pitchFamily="34" charset="0"/>
              <a:buChar char="•"/>
            </a:pPr>
            <a:r>
              <a:rPr lang="en-CA" sz="3200" b="0" i="0" u="none" strike="noStrike" dirty="0">
                <a:solidFill>
                  <a:srgbClr val="000000"/>
                </a:solidFill>
                <a:effectLst/>
                <a:latin typeface="Calibri" panose="020F0502020204030204" pitchFamily="34" charset="0"/>
              </a:rPr>
              <a:t>travel time: minutes</a:t>
            </a:r>
            <a:endParaRPr lang="en-CA" sz="3200" b="0" i="0" u="none" strike="noStrike" dirty="0">
              <a:solidFill>
                <a:srgbClr val="000000"/>
              </a:solidFill>
              <a:effectLst/>
              <a:latin typeface="Arial" panose="020B0604020202020204" pitchFamily="34" charset="0"/>
            </a:endParaRPr>
          </a:p>
          <a:p>
            <a:pPr marL="742950" lvl="1" indent="-285750" rtl="0" fontAlgn="base">
              <a:spcBef>
                <a:spcPts val="350"/>
              </a:spcBef>
              <a:spcAft>
                <a:spcPts val="0"/>
              </a:spcAft>
              <a:buFont typeface="Arial" panose="020B0604020202020204" pitchFamily="34" charset="0"/>
              <a:buChar char="•"/>
            </a:pPr>
            <a:r>
              <a:rPr lang="en-CA" sz="3200" b="0" i="0" u="none" strike="noStrike" dirty="0">
                <a:solidFill>
                  <a:srgbClr val="000000"/>
                </a:solidFill>
                <a:effectLst/>
                <a:latin typeface="Calibri" panose="020F0502020204030204" pitchFamily="34" charset="0"/>
              </a:rPr>
              <a:t>notification: severe shaking for &gt;1 min</a:t>
            </a:r>
            <a:endParaRPr lang="en-CA" sz="3200" b="0" i="0" u="none" strike="noStrike" dirty="0">
              <a:solidFill>
                <a:srgbClr val="000000"/>
              </a:solidFill>
              <a:effectLst/>
              <a:latin typeface="Verdana" panose="020B0604030504040204" pitchFamily="34" charset="0"/>
            </a:endParaRPr>
          </a:p>
          <a:p>
            <a:pPr lvl="1" rtl="0" fontAlgn="base">
              <a:spcBef>
                <a:spcPts val="350"/>
              </a:spcBef>
              <a:spcAft>
                <a:spcPts val="0"/>
              </a:spcAft>
            </a:pPr>
            <a:r>
              <a:rPr lang="en-CA" sz="3600" b="1" i="0" u="none" strike="noStrike" dirty="0">
                <a:solidFill>
                  <a:srgbClr val="000000"/>
                </a:solidFill>
                <a:effectLst/>
                <a:latin typeface="Calibri" panose="020F0502020204030204" pitchFamily="34" charset="0"/>
              </a:rPr>
              <a:t>Distant Earthquake</a:t>
            </a:r>
            <a:endParaRPr lang="en-CA" sz="3600" b="1" i="0" u="none" strike="noStrike" dirty="0">
              <a:solidFill>
                <a:srgbClr val="000000"/>
              </a:solidFill>
              <a:effectLst/>
              <a:latin typeface="Arial" panose="020B0604020202020204" pitchFamily="34" charset="0"/>
            </a:endParaRPr>
          </a:p>
          <a:p>
            <a:pPr marL="742950" lvl="1" indent="-285750" rtl="0" fontAlgn="base">
              <a:spcBef>
                <a:spcPts val="350"/>
              </a:spcBef>
              <a:spcAft>
                <a:spcPts val="0"/>
              </a:spcAft>
              <a:buFont typeface="Arial" panose="020B0604020202020204" pitchFamily="34" charset="0"/>
              <a:buChar char="•"/>
            </a:pPr>
            <a:r>
              <a:rPr lang="en-CA" sz="3200" b="0" i="0" u="none" strike="noStrike" dirty="0">
                <a:solidFill>
                  <a:srgbClr val="000000"/>
                </a:solidFill>
                <a:effectLst/>
                <a:latin typeface="Calibri" panose="020F0502020204030204" pitchFamily="34" charset="0"/>
              </a:rPr>
              <a:t>travel time: hours</a:t>
            </a:r>
            <a:endParaRPr lang="en-CA" sz="3200" b="0" i="0" u="none" strike="noStrike" dirty="0">
              <a:solidFill>
                <a:srgbClr val="000000"/>
              </a:solidFill>
              <a:effectLst/>
              <a:latin typeface="Arial" panose="020B0604020202020204" pitchFamily="34" charset="0"/>
            </a:endParaRPr>
          </a:p>
          <a:p>
            <a:pPr marL="742950" lvl="1" indent="-285750" rtl="0" fontAlgn="base">
              <a:spcBef>
                <a:spcPts val="350"/>
              </a:spcBef>
              <a:spcAft>
                <a:spcPts val="0"/>
              </a:spcAft>
              <a:buFont typeface="Arial" panose="020B0604020202020204" pitchFamily="34" charset="0"/>
              <a:buChar char="•"/>
            </a:pPr>
            <a:r>
              <a:rPr lang="en-CA" sz="3200" b="0" i="0" u="none" strike="noStrike" dirty="0">
                <a:solidFill>
                  <a:srgbClr val="000000"/>
                </a:solidFill>
                <a:effectLst/>
                <a:latin typeface="Calibri" panose="020F0502020204030204" pitchFamily="34" charset="0"/>
              </a:rPr>
              <a:t>notification: from local officials</a:t>
            </a:r>
            <a:endParaRPr lang="en-CA" sz="3200" b="0" i="0" u="none" strike="noStrike" dirty="0">
              <a:solidFill>
                <a:srgbClr val="000000"/>
              </a:solidFill>
              <a:effectLst/>
              <a:latin typeface="Arial" panose="020B0604020202020204" pitchFamily="34" charset="0"/>
            </a:endParaRPr>
          </a:p>
        </p:txBody>
      </p:sp>
      <p:sp>
        <p:nvSpPr>
          <p:cNvPr id="2" name="Title 1">
            <a:extLst>
              <a:ext uri="{FF2B5EF4-FFF2-40B4-BE49-F238E27FC236}">
                <a16:creationId xmlns:a16="http://schemas.microsoft.com/office/drawing/2014/main" id="{4D8DBC26-0E55-D713-31B2-1D36FEEB481B}"/>
              </a:ext>
            </a:extLst>
          </p:cNvPr>
          <p:cNvSpPr>
            <a:spLocks noGrp="1"/>
          </p:cNvSpPr>
          <p:nvPr>
            <p:ph type="title"/>
          </p:nvPr>
        </p:nvSpPr>
        <p:spPr>
          <a:xfrm>
            <a:off x="307657" y="395823"/>
            <a:ext cx="5667963" cy="1138477"/>
          </a:xfrm>
        </p:spPr>
        <p:txBody>
          <a:bodyPr>
            <a:normAutofit/>
          </a:bodyPr>
          <a:lstStyle/>
          <a:p>
            <a:pPr algn="ctr"/>
            <a:r>
              <a:rPr lang="en-CA" sz="5400" b="1" dirty="0">
                <a:latin typeface="Congenial SemiBold" panose="02000503040000020004" pitchFamily="2" charset="0"/>
              </a:rPr>
              <a:t>Tsunami Hazard</a:t>
            </a:r>
          </a:p>
        </p:txBody>
      </p:sp>
    </p:spTree>
    <p:extLst>
      <p:ext uri="{BB962C8B-B14F-4D97-AF65-F5344CB8AC3E}">
        <p14:creationId xmlns:p14="http://schemas.microsoft.com/office/powerpoint/2010/main" val="4192827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10" name="Rectangle 4109">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2" name="Freeform: Shape 4111">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306C62BA-AA5B-6D67-8379-CCCB817BC99C}"/>
              </a:ext>
            </a:extLst>
          </p:cNvPr>
          <p:cNvSpPr>
            <a:spLocks noGrp="1"/>
          </p:cNvSpPr>
          <p:nvPr>
            <p:ph type="title"/>
          </p:nvPr>
        </p:nvSpPr>
        <p:spPr>
          <a:xfrm>
            <a:off x="979871" y="292015"/>
            <a:ext cx="9392421" cy="1330841"/>
          </a:xfrm>
        </p:spPr>
        <p:txBody>
          <a:bodyPr vert="horz" lIns="91440" tIns="45720" rIns="91440" bIns="45720" rtlCol="0" anchor="ctr">
            <a:normAutofit/>
          </a:bodyPr>
          <a:lstStyle/>
          <a:p>
            <a:pPr algn="ctr"/>
            <a:r>
              <a:rPr lang="en-US" sz="4800" b="1" kern="1200" dirty="0">
                <a:solidFill>
                  <a:schemeClr val="tx1"/>
                </a:solidFill>
                <a:latin typeface="Congenial SemiBold" panose="02000503040000020004" pitchFamily="2" charset="0"/>
              </a:rPr>
              <a:t>Liquefaction</a:t>
            </a:r>
          </a:p>
        </p:txBody>
      </p:sp>
      <p:sp>
        <p:nvSpPr>
          <p:cNvPr id="3" name="TextBox 2">
            <a:extLst>
              <a:ext uri="{FF2B5EF4-FFF2-40B4-BE49-F238E27FC236}">
                <a16:creationId xmlns:a16="http://schemas.microsoft.com/office/drawing/2014/main" id="{EDA43359-808B-7FC0-7B9E-D77F1C249225}"/>
              </a:ext>
            </a:extLst>
          </p:cNvPr>
          <p:cNvSpPr txBox="1"/>
          <p:nvPr/>
        </p:nvSpPr>
        <p:spPr>
          <a:xfrm>
            <a:off x="555774" y="1761914"/>
            <a:ext cx="4243388" cy="4857403"/>
          </a:xfrm>
          <a:prstGeom prst="rect">
            <a:avLst/>
          </a:prstGeom>
        </p:spPr>
        <p:txBody>
          <a:bodyPr vert="horz" lIns="91440" tIns="45720" rIns="91440" bIns="45720" rtlCol="0">
            <a:normAutofit fontScale="92500" lnSpcReduction="20000"/>
          </a:bodyPr>
          <a:lstStyle/>
          <a:p>
            <a:pPr marL="514350" indent="-514350" rtl="0">
              <a:spcBef>
                <a:spcPts val="0"/>
              </a:spcBef>
              <a:spcAft>
                <a:spcPts val="0"/>
              </a:spcAft>
              <a:buFont typeface="+mj-lt"/>
              <a:buAutoNum type="arabicPeriod"/>
            </a:pPr>
            <a:r>
              <a:rPr lang="en-US" sz="3200" b="0" i="0" u="none" strike="noStrike" dirty="0">
                <a:solidFill>
                  <a:srgbClr val="000000"/>
                </a:solidFill>
                <a:effectLst/>
              </a:rPr>
              <a:t>Shaking causes water pressure to increase in sediment.  </a:t>
            </a:r>
          </a:p>
          <a:p>
            <a:pPr marL="514350" indent="-514350" rtl="0">
              <a:spcBef>
                <a:spcPts val="0"/>
              </a:spcBef>
              <a:spcAft>
                <a:spcPts val="0"/>
              </a:spcAft>
              <a:buFont typeface="+mj-lt"/>
              <a:buAutoNum type="arabicPeriod"/>
            </a:pPr>
            <a:endParaRPr lang="en-US" sz="3600" dirty="0"/>
          </a:p>
          <a:p>
            <a:pPr marL="514350" indent="-514350" rtl="0">
              <a:spcBef>
                <a:spcPts val="0"/>
              </a:spcBef>
              <a:spcAft>
                <a:spcPts val="0"/>
              </a:spcAft>
              <a:buFont typeface="+mj-lt"/>
              <a:buAutoNum type="arabicPeriod"/>
            </a:pPr>
            <a:r>
              <a:rPr lang="en-US" sz="3200" b="0" i="0" u="none" strike="noStrike" dirty="0">
                <a:solidFill>
                  <a:srgbClr val="000000"/>
                </a:solidFill>
                <a:effectLst/>
              </a:rPr>
              <a:t>Sand grains lose contact with each other. </a:t>
            </a:r>
          </a:p>
          <a:p>
            <a:pPr marL="514350" indent="-514350" rtl="0">
              <a:spcBef>
                <a:spcPts val="0"/>
              </a:spcBef>
              <a:spcAft>
                <a:spcPts val="0"/>
              </a:spcAft>
              <a:buFont typeface="+mj-lt"/>
              <a:buAutoNum type="arabicPeriod"/>
            </a:pPr>
            <a:endParaRPr lang="en-US" sz="3600" dirty="0"/>
          </a:p>
          <a:p>
            <a:pPr marL="514350" indent="-514350" rtl="0">
              <a:spcBef>
                <a:spcPts val="0"/>
              </a:spcBef>
              <a:spcAft>
                <a:spcPts val="0"/>
              </a:spcAft>
              <a:buFont typeface="+mj-lt"/>
              <a:buAutoNum type="arabicPeriod"/>
            </a:pPr>
            <a:r>
              <a:rPr lang="en-US" sz="3200" b="0" i="0" u="none" strike="noStrike" dirty="0">
                <a:solidFill>
                  <a:srgbClr val="000000"/>
                </a:solidFill>
                <a:effectLst/>
              </a:rPr>
              <a:t>Ground loses strength, behaves fluid-like, water comes to surface.</a:t>
            </a:r>
            <a:endParaRPr kumimoji="0" lang="en-US" sz="3600" b="0" i="0" u="none" strike="noStrike" cap="none" spc="0" normalizeH="0" baseline="0" noProof="0" dirty="0">
              <a:ln>
                <a:noFill/>
              </a:ln>
              <a:effectLst/>
              <a:uLnTx/>
              <a:uFillTx/>
            </a:endParaRPr>
          </a:p>
        </p:txBody>
      </p:sp>
      <p:pic>
        <p:nvPicPr>
          <p:cNvPr id="4098" name="Picture 2">
            <a:extLst>
              <a:ext uri="{FF2B5EF4-FFF2-40B4-BE49-F238E27FC236}">
                <a16:creationId xmlns:a16="http://schemas.microsoft.com/office/drawing/2014/main" id="{D104BB50-4537-5F0E-2D75-B08ED077FC1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24986" y="1843088"/>
            <a:ext cx="6967013" cy="4476306"/>
          </a:xfrm>
          <a:prstGeom prst="rect">
            <a:avLst/>
          </a:prstGeom>
          <a:noFill/>
          <a:extLst>
            <a:ext uri="{909E8E84-426E-40DD-AFC4-6F175D3DCCD1}">
              <a14:hiddenFill xmlns:a14="http://schemas.microsoft.com/office/drawing/2010/main">
                <a:solidFill>
                  <a:srgbClr val="FFFFFF"/>
                </a:solidFill>
              </a14:hiddenFill>
            </a:ext>
          </a:extLst>
        </p:spPr>
      </p:pic>
      <p:sp>
        <p:nvSpPr>
          <p:cNvPr id="4114" name="Freeform: Shape 4113">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90045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C62BA-AA5B-6D67-8379-CCCB817BC99C}"/>
              </a:ext>
            </a:extLst>
          </p:cNvPr>
          <p:cNvSpPr>
            <a:spLocks noGrp="1"/>
          </p:cNvSpPr>
          <p:nvPr>
            <p:ph type="title"/>
          </p:nvPr>
        </p:nvSpPr>
        <p:spPr>
          <a:xfrm>
            <a:off x="3310890" y="242913"/>
            <a:ext cx="5570220" cy="1234123"/>
          </a:xfrm>
        </p:spPr>
        <p:txBody>
          <a:bodyPr>
            <a:normAutofit/>
          </a:bodyPr>
          <a:lstStyle/>
          <a:p>
            <a:pPr algn="ctr"/>
            <a:r>
              <a:rPr lang="en-CA" sz="5400" b="1" dirty="0"/>
              <a:t>Liquefaction</a:t>
            </a:r>
          </a:p>
        </p:txBody>
      </p:sp>
      <p:pic>
        <p:nvPicPr>
          <p:cNvPr id="6" name="Online Media 5" title="Soil liquefaction during an earthquake">
            <a:hlinkClick r:id="" action="ppaction://media"/>
            <a:extLst>
              <a:ext uri="{FF2B5EF4-FFF2-40B4-BE49-F238E27FC236}">
                <a16:creationId xmlns:a16="http://schemas.microsoft.com/office/drawing/2014/main" id="{08067161-A0C7-8DFF-6AFF-6C42AF92EC67}"/>
              </a:ext>
            </a:extLst>
          </p:cNvPr>
          <p:cNvPicPr>
            <a:picLocks noGrp="1" noRot="1" noChangeAspect="1"/>
          </p:cNvPicPr>
          <p:nvPr>
            <p:ph idx="1"/>
            <a:videoFile r:link="rId1"/>
          </p:nvPr>
        </p:nvPicPr>
        <p:blipFill>
          <a:blip r:embed="rId4"/>
          <a:stretch>
            <a:fillRect/>
          </a:stretch>
        </p:blipFill>
        <p:spPr>
          <a:xfrm>
            <a:off x="1940567" y="1477036"/>
            <a:ext cx="8310866" cy="4695957"/>
          </a:xfrm>
          <a:prstGeom prst="rect">
            <a:avLst/>
          </a:prstGeom>
        </p:spPr>
      </p:pic>
      <p:sp>
        <p:nvSpPr>
          <p:cNvPr id="4" name="TextBox 3">
            <a:extLst>
              <a:ext uri="{FF2B5EF4-FFF2-40B4-BE49-F238E27FC236}">
                <a16:creationId xmlns:a16="http://schemas.microsoft.com/office/drawing/2014/main" id="{7C0B6E66-C6E5-CC15-BDA8-D65C9843B920}"/>
              </a:ext>
            </a:extLst>
          </p:cNvPr>
          <p:cNvSpPr txBox="1"/>
          <p:nvPr/>
        </p:nvSpPr>
        <p:spPr>
          <a:xfrm>
            <a:off x="6597396" y="6430421"/>
            <a:ext cx="609904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hlinkClick r:id="rId5"/>
              </a:rPr>
              <a:t>https://www.youtube.com/watch?v=cSaatSdS4Sk&amp;t=39s</a:t>
            </a:r>
            <a:endParaRPr lang="en-CA" dirty="0"/>
          </a:p>
        </p:txBody>
      </p:sp>
    </p:spTree>
    <p:extLst>
      <p:ext uri="{BB962C8B-B14F-4D97-AF65-F5344CB8AC3E}">
        <p14:creationId xmlns:p14="http://schemas.microsoft.com/office/powerpoint/2010/main" val="3200312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8ABFE404-8D65-4573-A3EF-6DF477936B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pic>
        <p:nvPicPr>
          <p:cNvPr id="2" name="Picture 2" descr="A car in a hole caused by liquefaction following the Christchurch earthquake">
            <a:extLst>
              <a:ext uri="{FF2B5EF4-FFF2-40B4-BE49-F238E27FC236}">
                <a16:creationId xmlns:a16="http://schemas.microsoft.com/office/drawing/2014/main" id="{4F5AA5A6-8AD3-6B9A-FD8D-A605CB42158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592" b="-3"/>
          <a:stretch/>
        </p:blipFill>
        <p:spPr bwMode="auto">
          <a:xfrm>
            <a:off x="4756182" y="1018035"/>
            <a:ext cx="6798905" cy="4051011"/>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0">
            <a:extLst>
              <a:ext uri="{FF2B5EF4-FFF2-40B4-BE49-F238E27FC236}">
                <a16:creationId xmlns:a16="http://schemas.microsoft.com/office/drawing/2014/main" id="{AF5191F1-A1C8-4AEE-8007-DF304E42B1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47363" y="4750763"/>
            <a:ext cx="0" cy="1371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EEA86EF-D55B-6045-AB81-3D15908928B8}"/>
              </a:ext>
            </a:extLst>
          </p:cNvPr>
          <p:cNvSpPr>
            <a:spLocks noGrp="1"/>
          </p:cNvSpPr>
          <p:nvPr>
            <p:ph idx="1"/>
          </p:nvPr>
        </p:nvSpPr>
        <p:spPr>
          <a:xfrm>
            <a:off x="747429" y="5355368"/>
            <a:ext cx="2865076" cy="969194"/>
          </a:xfrm>
        </p:spPr>
        <p:txBody>
          <a:bodyPr anchor="ctr">
            <a:normAutofit/>
          </a:bodyPr>
          <a:lstStyle/>
          <a:p>
            <a:pPr marL="0" indent="0">
              <a:buNone/>
            </a:pPr>
            <a:r>
              <a:rPr lang="en-CA" sz="1700" dirty="0">
                <a:latin typeface="Lato" panose="020F0502020204030203" pitchFamily="34" charset="0"/>
                <a:ea typeface="Calibri" panose="020F0502020204030204" pitchFamily="34" charset="0"/>
                <a:cs typeface="Times New Roman" panose="02020603050405020304" pitchFamily="18" charset="0"/>
              </a:rPr>
              <a:t>Nisqually</a:t>
            </a:r>
            <a:r>
              <a:rPr lang="en-CA" sz="1700" dirty="0">
                <a:effectLst/>
                <a:latin typeface="Lato" panose="020F0502020204030203" pitchFamily="34" charset="0"/>
                <a:ea typeface="Calibri" panose="020F0502020204030204" pitchFamily="34" charset="0"/>
                <a:cs typeface="Times New Roman" panose="02020603050405020304" pitchFamily="18" charset="0"/>
              </a:rPr>
              <a:t>, </a:t>
            </a:r>
            <a:r>
              <a:rPr lang="en-CA" sz="1700" dirty="0">
                <a:latin typeface="Lato" panose="020F0502020204030203" pitchFamily="34" charset="0"/>
                <a:ea typeface="Calibri" panose="020F0502020204030204" pitchFamily="34" charset="0"/>
                <a:cs typeface="Times New Roman" panose="02020603050405020304" pitchFamily="18" charset="0"/>
              </a:rPr>
              <a:t>WA </a:t>
            </a:r>
            <a:r>
              <a:rPr lang="en-CA" sz="1700" dirty="0">
                <a:effectLst/>
                <a:latin typeface="Lato" panose="020F0502020204030203" pitchFamily="34" charset="0"/>
                <a:ea typeface="Calibri" panose="020F0502020204030204" pitchFamily="34" charset="0"/>
                <a:cs typeface="Times New Roman" panose="02020603050405020304" pitchFamily="18" charset="0"/>
              </a:rPr>
              <a:t> M6.8 (2001)</a:t>
            </a:r>
            <a:endParaRPr lang="en-CA" sz="1700" dirty="0"/>
          </a:p>
        </p:txBody>
      </p:sp>
      <p:pic>
        <p:nvPicPr>
          <p:cNvPr id="5122" name="Picture 2">
            <a:extLst>
              <a:ext uri="{FF2B5EF4-FFF2-40B4-BE49-F238E27FC236}">
                <a16:creationId xmlns:a16="http://schemas.microsoft.com/office/drawing/2014/main" id="{81DE2861-0B21-2720-9C61-A13CAB6F2A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429" y="391101"/>
            <a:ext cx="3371841" cy="505776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3E78705C-CA20-3D41-CCEA-2E6700A2C45B}"/>
              </a:ext>
            </a:extLst>
          </p:cNvPr>
          <p:cNvSpPr txBox="1">
            <a:spLocks/>
          </p:cNvSpPr>
          <p:nvPr/>
        </p:nvSpPr>
        <p:spPr>
          <a:xfrm>
            <a:off x="4719344" y="5016196"/>
            <a:ext cx="6398850" cy="82376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CA" sz="1700" dirty="0">
                <a:latin typeface="Lato" panose="020F0502020204030203" pitchFamily="34" charset="0"/>
                <a:ea typeface="Calibri" panose="020F0502020204030204" pitchFamily="34" charset="0"/>
                <a:cs typeface="Times New Roman" panose="02020603050405020304" pitchFamily="18" charset="0"/>
              </a:rPr>
              <a:t>Christchurch, NZ M6.3 (2011)</a:t>
            </a:r>
            <a:endParaRPr lang="en-CA" sz="1700" dirty="0"/>
          </a:p>
        </p:txBody>
      </p:sp>
    </p:spTree>
    <p:extLst>
      <p:ext uri="{BB962C8B-B14F-4D97-AF65-F5344CB8AC3E}">
        <p14:creationId xmlns:p14="http://schemas.microsoft.com/office/powerpoint/2010/main" val="2665833133"/>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F15F9-393E-18D8-466F-CC9EBAD1E4E8}"/>
              </a:ext>
            </a:extLst>
          </p:cNvPr>
          <p:cNvSpPr>
            <a:spLocks noGrp="1"/>
          </p:cNvSpPr>
          <p:nvPr>
            <p:ph type="title"/>
          </p:nvPr>
        </p:nvSpPr>
        <p:spPr>
          <a:xfrm>
            <a:off x="605790" y="365125"/>
            <a:ext cx="2891790" cy="2217437"/>
          </a:xfrm>
        </p:spPr>
        <p:txBody>
          <a:bodyPr>
            <a:normAutofit/>
          </a:bodyPr>
          <a:lstStyle/>
          <a:p>
            <a:r>
              <a:rPr lang="en-CA" sz="3600" b="1" dirty="0">
                <a:latin typeface="Congenial SemiBold" panose="02000503040000020004" pitchFamily="2" charset="0"/>
              </a:rPr>
              <a:t>Mapping our Earthquake History</a:t>
            </a:r>
          </a:p>
        </p:txBody>
      </p:sp>
      <p:sp>
        <p:nvSpPr>
          <p:cNvPr id="3" name="Content Placeholder 2">
            <a:extLst>
              <a:ext uri="{FF2B5EF4-FFF2-40B4-BE49-F238E27FC236}">
                <a16:creationId xmlns:a16="http://schemas.microsoft.com/office/drawing/2014/main" id="{0FD1D3B3-7058-BE19-9FDA-5006E9692976}"/>
              </a:ext>
            </a:extLst>
          </p:cNvPr>
          <p:cNvSpPr>
            <a:spLocks noGrp="1"/>
          </p:cNvSpPr>
          <p:nvPr>
            <p:ph idx="1"/>
          </p:nvPr>
        </p:nvSpPr>
        <p:spPr>
          <a:xfrm>
            <a:off x="605790" y="2817958"/>
            <a:ext cx="2769973" cy="3136583"/>
          </a:xfrm>
        </p:spPr>
        <p:txBody>
          <a:bodyPr>
            <a:noAutofit/>
          </a:bodyPr>
          <a:lstStyle/>
          <a:p>
            <a:pPr marL="0" indent="0">
              <a:buNone/>
            </a:pPr>
            <a:r>
              <a:rPr lang="en-CA" sz="4000" dirty="0">
                <a:solidFill>
                  <a:srgbClr val="C00000"/>
                </a:solidFill>
              </a:rPr>
              <a:t>What </a:t>
            </a:r>
            <a:r>
              <a:rPr lang="en-CA" sz="4000" b="1" cap="small" dirty="0">
                <a:solidFill>
                  <a:srgbClr val="C00000"/>
                </a:solidFill>
                <a:latin typeface="Congenial SemiBold" panose="02000503040000020004" pitchFamily="2" charset="0"/>
              </a:rPr>
              <a:t>questions</a:t>
            </a:r>
            <a:r>
              <a:rPr lang="en-CA" sz="4000" dirty="0">
                <a:solidFill>
                  <a:srgbClr val="C00000"/>
                </a:solidFill>
              </a:rPr>
              <a:t> do you have when you see this map? </a:t>
            </a:r>
          </a:p>
        </p:txBody>
      </p:sp>
      <p:pic>
        <p:nvPicPr>
          <p:cNvPr id="4" name="Picture 3">
            <a:extLst>
              <a:ext uri="{FF2B5EF4-FFF2-40B4-BE49-F238E27FC236}">
                <a16:creationId xmlns:a16="http://schemas.microsoft.com/office/drawing/2014/main" id="{2DE9EBB4-29AF-6651-653A-3300A75F356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31331" y="243458"/>
            <a:ext cx="8230586" cy="6371084"/>
          </a:xfrm>
          <a:prstGeom prst="rect">
            <a:avLst/>
          </a:prstGeom>
        </p:spPr>
      </p:pic>
    </p:spTree>
    <p:extLst>
      <p:ext uri="{BB962C8B-B14F-4D97-AF65-F5344CB8AC3E}">
        <p14:creationId xmlns:p14="http://schemas.microsoft.com/office/powerpoint/2010/main" val="396572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3CC5E-0C9E-4E2B-975B-20B1C9F99A05}"/>
              </a:ext>
            </a:extLst>
          </p:cNvPr>
          <p:cNvSpPr>
            <a:spLocks noGrp="1"/>
          </p:cNvSpPr>
          <p:nvPr>
            <p:ph type="title"/>
          </p:nvPr>
        </p:nvSpPr>
        <p:spPr>
          <a:xfrm>
            <a:off x="643466" y="711201"/>
            <a:ext cx="5452533" cy="5337604"/>
          </a:xfrm>
        </p:spPr>
        <p:txBody>
          <a:bodyPr vert="horz" lIns="91440" tIns="45720" rIns="91440" bIns="45720" rtlCol="0" anchor="b">
            <a:normAutofit/>
          </a:bodyPr>
          <a:lstStyle/>
          <a:p>
            <a:r>
              <a:rPr lang="en-US" sz="4900" b="1" kern="1200" dirty="0">
                <a:solidFill>
                  <a:srgbClr val="002060"/>
                </a:solidFill>
                <a:latin typeface="Congenial SemiBold" panose="02000503040000020004" pitchFamily="2" charset="0"/>
              </a:rPr>
              <a:t>Surface Rupture </a:t>
            </a:r>
            <a:br>
              <a:rPr lang="en-US" sz="3600" kern="1200" dirty="0">
                <a:solidFill>
                  <a:schemeClr val="tx1"/>
                </a:solidFill>
                <a:latin typeface="+mj-lt"/>
                <a:ea typeface="+mj-ea"/>
                <a:cs typeface="+mj-cs"/>
              </a:rPr>
            </a:br>
            <a:br>
              <a:rPr lang="en-US" sz="3600" kern="1200" dirty="0">
                <a:solidFill>
                  <a:schemeClr val="tx1"/>
                </a:solidFill>
                <a:latin typeface="+mj-lt"/>
                <a:ea typeface="+mj-ea"/>
                <a:cs typeface="+mj-cs"/>
              </a:rPr>
            </a:br>
            <a:r>
              <a:rPr lang="en-US" sz="4000" b="0" i="0" u="none" strike="noStrike" dirty="0">
                <a:solidFill>
                  <a:srgbClr val="000000"/>
                </a:solidFill>
                <a:effectLst/>
                <a:latin typeface="+mn-lt"/>
              </a:rPr>
              <a:t>Ground becomes offset when the fault rupture reaches the surface.</a:t>
            </a:r>
            <a:br>
              <a:rPr lang="en-US" sz="4000" b="0" i="0" u="none" strike="noStrike" dirty="0">
                <a:solidFill>
                  <a:srgbClr val="000000"/>
                </a:solidFill>
                <a:effectLst/>
                <a:latin typeface="+mn-lt"/>
              </a:rPr>
            </a:br>
            <a:br>
              <a:rPr lang="en-US" sz="4000" b="0" i="0" u="none" strike="noStrike" dirty="0">
                <a:solidFill>
                  <a:srgbClr val="000000"/>
                </a:solidFill>
                <a:effectLst/>
                <a:latin typeface="+mn-lt"/>
              </a:rPr>
            </a:br>
            <a:r>
              <a:rPr lang="en-US" sz="4000" b="0" i="0" u="none" strike="noStrike" dirty="0">
                <a:solidFill>
                  <a:srgbClr val="000000"/>
                </a:solidFill>
                <a:effectLst/>
                <a:latin typeface="+mn-lt"/>
              </a:rPr>
              <a:t>Offset is vertical or lateral or a combination</a:t>
            </a:r>
            <a:br>
              <a:rPr lang="en-US" sz="3600" kern="1200" dirty="0">
                <a:solidFill>
                  <a:schemeClr val="tx1"/>
                </a:solidFill>
                <a:effectLst/>
                <a:latin typeface="+mj-lt"/>
                <a:ea typeface="+mj-ea"/>
                <a:cs typeface="+mj-cs"/>
              </a:rPr>
            </a:br>
            <a:endParaRPr lang="en-US" sz="3600" kern="1200" dirty="0">
              <a:solidFill>
                <a:schemeClr val="tx1"/>
              </a:solidFill>
              <a:latin typeface="+mj-lt"/>
              <a:ea typeface="+mj-ea"/>
              <a:cs typeface="+mj-cs"/>
            </a:endParaRPr>
          </a:p>
        </p:txBody>
      </p:sp>
      <p:pic>
        <p:nvPicPr>
          <p:cNvPr id="2050" name="Picture 2" descr="Faults and earthquakes ">
            <a:extLst>
              <a:ext uri="{FF2B5EF4-FFF2-40B4-BE49-F238E27FC236}">
                <a16:creationId xmlns:a16="http://schemas.microsoft.com/office/drawing/2014/main" id="{7AE519E6-D4E9-55F7-A870-8114A816748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94476" y="988976"/>
            <a:ext cx="5465203" cy="478205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C42DD23-1C8A-6249-03D2-59EC6D504D21}"/>
              </a:ext>
            </a:extLst>
          </p:cNvPr>
          <p:cNvSpPr txBox="1"/>
          <p:nvPr/>
        </p:nvSpPr>
        <p:spPr>
          <a:xfrm>
            <a:off x="6094476" y="6048805"/>
            <a:ext cx="5454058" cy="369332"/>
          </a:xfrm>
          <a:prstGeom prst="rect">
            <a:avLst/>
          </a:prstGeom>
          <a:noFill/>
        </p:spPr>
        <p:txBody>
          <a:bodyPr wrap="square" rtlCol="0">
            <a:spAutoFit/>
          </a:bodyPr>
          <a:lstStyle/>
          <a:p>
            <a:pPr algn="r"/>
            <a:r>
              <a:rPr lang="en-CA" i="1" dirty="0"/>
              <a:t>Image: The Encyclopedia of New Zealand</a:t>
            </a:r>
          </a:p>
        </p:txBody>
      </p:sp>
    </p:spTree>
    <p:extLst>
      <p:ext uri="{BB962C8B-B14F-4D97-AF65-F5344CB8AC3E}">
        <p14:creationId xmlns:p14="http://schemas.microsoft.com/office/powerpoint/2010/main" val="2116959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a:extLst>
              <a:ext uri="{FF2B5EF4-FFF2-40B4-BE49-F238E27FC236}">
                <a16:creationId xmlns:a16="http://schemas.microsoft.com/office/drawing/2014/main" id="{D7E63521-F179-AB43-5D99-8487F1A775B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323" r="8355" b="-1"/>
          <a:stretch/>
        </p:blipFill>
        <p:spPr bwMode="auto">
          <a:xfrm>
            <a:off x="643467" y="643467"/>
            <a:ext cx="5372099" cy="55710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51801A2A-F6F9-85CD-EE8B-991772D535AC}"/>
              </a:ext>
            </a:extLst>
          </p:cNvPr>
          <p:cNvPicPr>
            <a:picLocks noChangeAspect="1"/>
          </p:cNvPicPr>
          <p:nvPr/>
        </p:nvPicPr>
        <p:blipFill rotWithShape="1">
          <a:blip r:embed="rId4">
            <a:extLst>
              <a:ext uri="{28A0092B-C50C-407E-A947-70E740481C1C}">
                <a14:useLocalDpi xmlns:a14="http://schemas.microsoft.com/office/drawing/2010/main" val="0"/>
              </a:ext>
            </a:extLst>
          </a:blip>
          <a:srcRect l="6758" r="28393" b="-1"/>
          <a:stretch/>
        </p:blipFill>
        <p:spPr bwMode="auto">
          <a:xfrm>
            <a:off x="6176432" y="643467"/>
            <a:ext cx="5372100" cy="5571066"/>
          </a:xfrm>
          <a:prstGeom prst="rect">
            <a:avLst/>
          </a:prstGeom>
          <a:noFill/>
        </p:spPr>
      </p:pic>
      <p:sp>
        <p:nvSpPr>
          <p:cNvPr id="3" name="TextBox 2">
            <a:extLst>
              <a:ext uri="{FF2B5EF4-FFF2-40B4-BE49-F238E27FC236}">
                <a16:creationId xmlns:a16="http://schemas.microsoft.com/office/drawing/2014/main" id="{F988388C-BDAE-D2A3-71BC-EBF6EEF8E87F}"/>
              </a:ext>
            </a:extLst>
          </p:cNvPr>
          <p:cNvSpPr txBox="1"/>
          <p:nvPr/>
        </p:nvSpPr>
        <p:spPr>
          <a:xfrm>
            <a:off x="607483" y="6274978"/>
            <a:ext cx="6096000" cy="369332"/>
          </a:xfrm>
          <a:prstGeom prst="rect">
            <a:avLst/>
          </a:prstGeom>
          <a:noFill/>
        </p:spPr>
        <p:txBody>
          <a:bodyPr wrap="square">
            <a:spAutoFit/>
          </a:bodyPr>
          <a:lstStyle/>
          <a:p>
            <a:pPr rtl="0">
              <a:spcBef>
                <a:spcPts val="0"/>
              </a:spcBef>
              <a:spcAft>
                <a:spcPts val="0"/>
              </a:spcAft>
            </a:pPr>
            <a:r>
              <a:rPr lang="en-US" sz="1800" b="0" i="0" u="none" strike="noStrike" dirty="0" err="1">
                <a:solidFill>
                  <a:schemeClr val="bg1"/>
                </a:solidFill>
                <a:effectLst/>
                <a:latin typeface="Calibri" panose="020F0502020204030204" pitchFamily="34" charset="0"/>
              </a:rPr>
              <a:t>Image:OzdemirAlpay</a:t>
            </a:r>
            <a:r>
              <a:rPr lang="en-US" sz="1800" b="0" i="0" u="none" strike="noStrike" dirty="0">
                <a:solidFill>
                  <a:schemeClr val="bg1"/>
                </a:solidFill>
                <a:effectLst/>
                <a:latin typeface="Calibri" panose="020F0502020204030204" pitchFamily="34" charset="0"/>
              </a:rPr>
              <a:t>, @geodesist_a</a:t>
            </a:r>
          </a:p>
        </p:txBody>
      </p:sp>
    </p:spTree>
    <p:extLst>
      <p:ext uri="{BB962C8B-B14F-4D97-AF65-F5344CB8AC3E}">
        <p14:creationId xmlns:p14="http://schemas.microsoft.com/office/powerpoint/2010/main" val="37328701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Cecil Lake road landslide, Peace River, photo by R. Couture (GSC).">
            <a:extLst>
              <a:ext uri="{FF2B5EF4-FFF2-40B4-BE49-F238E27FC236}">
                <a16:creationId xmlns:a16="http://schemas.microsoft.com/office/drawing/2014/main" id="{CD124137-785F-6400-B19F-6E706A2DFA2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52" r="13646" b="9091"/>
          <a:stretch/>
        </p:blipFill>
        <p:spPr bwMode="auto">
          <a:xfrm>
            <a:off x="2562726" y="1"/>
            <a:ext cx="9629274" cy="6857999"/>
          </a:xfrm>
          <a:prstGeom prst="rect">
            <a:avLst/>
          </a:prstGeom>
          <a:noFill/>
        </p:spPr>
      </p:pic>
      <p:sp>
        <p:nvSpPr>
          <p:cNvPr id="9" name="Freeform: Shape 8">
            <a:extLst>
              <a:ext uri="{FF2B5EF4-FFF2-40B4-BE49-F238E27FC236}">
                <a16:creationId xmlns:a16="http://schemas.microsoft.com/office/drawing/2014/main" id="{D928DD85-BB99-450D-A702-2683E02962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6754318" cy="6858478"/>
          </a:xfrm>
          <a:custGeom>
            <a:avLst/>
            <a:gdLst>
              <a:gd name="connsiteX0" fmla="*/ 0 w 6754318"/>
              <a:gd name="connsiteY0" fmla="*/ 6858478 h 6858478"/>
              <a:gd name="connsiteX1" fmla="*/ 6754318 w 6754318"/>
              <a:gd name="connsiteY1" fmla="*/ 6858478 h 6858478"/>
              <a:gd name="connsiteX2" fmla="*/ 3577943 w 6754318"/>
              <a:gd name="connsiteY2" fmla="*/ 0 h 6858478"/>
              <a:gd name="connsiteX3" fmla="*/ 3572366 w 6754318"/>
              <a:gd name="connsiteY3" fmla="*/ 0 h 6858478"/>
              <a:gd name="connsiteX4" fmla="*/ 2506138 w 6754318"/>
              <a:gd name="connsiteY4" fmla="*/ 0 h 6858478"/>
              <a:gd name="connsiteX5" fmla="*/ 0 w 6754318"/>
              <a:gd name="connsiteY5"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54318" h="6858478">
                <a:moveTo>
                  <a:pt x="0" y="6858478"/>
                </a:moveTo>
                <a:lnTo>
                  <a:pt x="6754318" y="6858478"/>
                </a:lnTo>
                <a:lnTo>
                  <a:pt x="3577943" y="0"/>
                </a:lnTo>
                <a:lnTo>
                  <a:pt x="3572366" y="0"/>
                </a:lnTo>
                <a:lnTo>
                  <a:pt x="2506138" y="0"/>
                </a:lnTo>
                <a:lnTo>
                  <a:pt x="0"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0">
            <a:extLst>
              <a:ext uri="{FF2B5EF4-FFF2-40B4-BE49-F238E27FC236}">
                <a16:creationId xmlns:a16="http://schemas.microsoft.com/office/drawing/2014/main" id="{240E5BD2-4019-4012-A1AA-628900E659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78"/>
            <a:ext cx="5953780" cy="6858478"/>
          </a:xfrm>
          <a:custGeom>
            <a:avLst/>
            <a:gdLst>
              <a:gd name="connsiteX0" fmla="*/ 0 w 5953780"/>
              <a:gd name="connsiteY0" fmla="*/ 6858478 h 6858478"/>
              <a:gd name="connsiteX1" fmla="*/ 5953780 w 5953780"/>
              <a:gd name="connsiteY1" fmla="*/ 6858478 h 6858478"/>
              <a:gd name="connsiteX2" fmla="*/ 2777405 w 5953780"/>
              <a:gd name="connsiteY2" fmla="*/ 0 h 6858478"/>
              <a:gd name="connsiteX3" fmla="*/ 2771828 w 5953780"/>
              <a:gd name="connsiteY3" fmla="*/ 0 h 6858478"/>
              <a:gd name="connsiteX4" fmla="*/ 1705600 w 5953780"/>
              <a:gd name="connsiteY4" fmla="*/ 0 h 6858478"/>
              <a:gd name="connsiteX5" fmla="*/ 0 w 5953780"/>
              <a:gd name="connsiteY5"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3780" h="6858478">
                <a:moveTo>
                  <a:pt x="0" y="6858478"/>
                </a:moveTo>
                <a:lnTo>
                  <a:pt x="5953780" y="6858478"/>
                </a:lnTo>
                <a:lnTo>
                  <a:pt x="2777405" y="0"/>
                </a:lnTo>
                <a:lnTo>
                  <a:pt x="2771828" y="0"/>
                </a:lnTo>
                <a:lnTo>
                  <a:pt x="1705600" y="0"/>
                </a:lnTo>
                <a:lnTo>
                  <a:pt x="0"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50DC8B8-6F07-E2E6-0B3F-E5553EADE00C}"/>
              </a:ext>
            </a:extLst>
          </p:cNvPr>
          <p:cNvSpPr>
            <a:spLocks noGrp="1"/>
          </p:cNvSpPr>
          <p:nvPr>
            <p:ph type="title"/>
          </p:nvPr>
        </p:nvSpPr>
        <p:spPr>
          <a:xfrm>
            <a:off x="804672" y="342006"/>
            <a:ext cx="4981766" cy="2248122"/>
          </a:xfrm>
        </p:spPr>
        <p:txBody>
          <a:bodyPr vert="horz" lIns="91440" tIns="45720" rIns="91440" bIns="45720" rtlCol="0" anchor="b">
            <a:normAutofit/>
          </a:bodyPr>
          <a:lstStyle/>
          <a:p>
            <a:r>
              <a:rPr lang="en-US" sz="5400" dirty="0">
                <a:latin typeface="Congenial SemiBold" panose="02000503040000020004" pitchFamily="2" charset="0"/>
              </a:rPr>
              <a:t>Landslide</a:t>
            </a:r>
          </a:p>
        </p:txBody>
      </p:sp>
      <p:sp>
        <p:nvSpPr>
          <p:cNvPr id="3" name="Content Placeholder 2">
            <a:extLst>
              <a:ext uri="{FF2B5EF4-FFF2-40B4-BE49-F238E27FC236}">
                <a16:creationId xmlns:a16="http://schemas.microsoft.com/office/drawing/2014/main" id="{F0B95844-7AD8-DEBC-3040-D390E9363428}"/>
              </a:ext>
            </a:extLst>
          </p:cNvPr>
          <p:cNvSpPr>
            <a:spLocks noGrp="1"/>
          </p:cNvSpPr>
          <p:nvPr>
            <p:ph idx="1"/>
          </p:nvPr>
        </p:nvSpPr>
        <p:spPr>
          <a:xfrm>
            <a:off x="804672" y="2726652"/>
            <a:ext cx="3205463" cy="2668308"/>
          </a:xfrm>
        </p:spPr>
        <p:txBody>
          <a:bodyPr vert="horz" lIns="91440" tIns="45720" rIns="91440" bIns="45720" rtlCol="0" anchor="t">
            <a:normAutofit/>
          </a:bodyPr>
          <a:lstStyle/>
          <a:p>
            <a:pPr marL="0" indent="0">
              <a:buNone/>
            </a:pPr>
            <a:r>
              <a:rPr lang="en-US" sz="3200" dirty="0">
                <a:effectLst/>
              </a:rPr>
              <a:t>Is the movement of rock, debris, or earth down a slope due to gravity</a:t>
            </a:r>
            <a:endParaRPr lang="en-US" sz="3200" dirty="0"/>
          </a:p>
        </p:txBody>
      </p:sp>
      <p:sp>
        <p:nvSpPr>
          <p:cNvPr id="5" name="TextBox 4">
            <a:extLst>
              <a:ext uri="{FF2B5EF4-FFF2-40B4-BE49-F238E27FC236}">
                <a16:creationId xmlns:a16="http://schemas.microsoft.com/office/drawing/2014/main" id="{1D980C31-7DC2-01E2-79ED-28BD099AC440}"/>
              </a:ext>
            </a:extLst>
          </p:cNvPr>
          <p:cNvSpPr txBox="1"/>
          <p:nvPr/>
        </p:nvSpPr>
        <p:spPr>
          <a:xfrm>
            <a:off x="5270500" y="6369735"/>
            <a:ext cx="7264400" cy="369332"/>
          </a:xfrm>
          <a:prstGeom prst="rect">
            <a:avLst/>
          </a:prstGeom>
          <a:noFill/>
        </p:spPr>
        <p:txBody>
          <a:bodyPr wrap="square">
            <a:spAutoFit/>
          </a:bodyPr>
          <a:lstStyle/>
          <a:p>
            <a:r>
              <a:rPr lang="en-US" b="0" i="1" dirty="0">
                <a:effectLst/>
                <a:latin typeface="Noto Sans" panose="020B0502040504020204" pitchFamily="34" charset="0"/>
              </a:rPr>
              <a:t>Cecil Lake road landslide, Peace River, photo by R. Couture (GSC).</a:t>
            </a:r>
            <a:endParaRPr lang="en-CA" i="1" dirty="0"/>
          </a:p>
        </p:txBody>
      </p:sp>
    </p:spTree>
    <p:extLst>
      <p:ext uri="{BB962C8B-B14F-4D97-AF65-F5344CB8AC3E}">
        <p14:creationId xmlns:p14="http://schemas.microsoft.com/office/powerpoint/2010/main" val="1626471038"/>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0C41D-A6E8-55D2-5E17-A5638A721B62}"/>
              </a:ext>
            </a:extLst>
          </p:cNvPr>
          <p:cNvSpPr>
            <a:spLocks noGrp="1"/>
          </p:cNvSpPr>
          <p:nvPr>
            <p:ph type="title"/>
          </p:nvPr>
        </p:nvSpPr>
        <p:spPr>
          <a:xfrm>
            <a:off x="5732251" y="1023938"/>
            <a:ext cx="5257800" cy="1325563"/>
          </a:xfrm>
        </p:spPr>
        <p:txBody>
          <a:bodyPr>
            <a:normAutofit/>
          </a:bodyPr>
          <a:lstStyle/>
          <a:p>
            <a:pPr algn="ctr"/>
            <a:r>
              <a:rPr lang="en-CA" sz="5400" dirty="0">
                <a:latin typeface="Congenial SemiBold" panose="02000503040000020004" pitchFamily="2" charset="0"/>
              </a:rPr>
              <a:t>Landslide</a:t>
            </a:r>
          </a:p>
        </p:txBody>
      </p:sp>
      <p:sp>
        <p:nvSpPr>
          <p:cNvPr id="3" name="Content Placeholder 2">
            <a:extLst>
              <a:ext uri="{FF2B5EF4-FFF2-40B4-BE49-F238E27FC236}">
                <a16:creationId xmlns:a16="http://schemas.microsoft.com/office/drawing/2014/main" id="{1D61E69A-3C2F-DA2D-7270-93BE62573E4B}"/>
              </a:ext>
            </a:extLst>
          </p:cNvPr>
          <p:cNvSpPr>
            <a:spLocks noGrp="1"/>
          </p:cNvSpPr>
          <p:nvPr>
            <p:ph idx="1"/>
          </p:nvPr>
        </p:nvSpPr>
        <p:spPr>
          <a:xfrm>
            <a:off x="838200" y="871538"/>
            <a:ext cx="4105275" cy="5621337"/>
          </a:xfrm>
        </p:spPr>
        <p:txBody>
          <a:bodyPr>
            <a:normAutofit lnSpcReduction="10000"/>
          </a:bodyPr>
          <a:lstStyle/>
          <a:p>
            <a:pPr marL="0" indent="0" rtl="0" fontAlgn="base">
              <a:spcBef>
                <a:spcPts val="0"/>
              </a:spcBef>
              <a:spcAft>
                <a:spcPts val="0"/>
              </a:spcAft>
              <a:buNone/>
            </a:pPr>
            <a:r>
              <a:rPr lang="en-US" sz="3200" b="0" i="0" u="none" strike="noStrike" dirty="0">
                <a:solidFill>
                  <a:srgbClr val="000000"/>
                </a:solidFill>
                <a:effectLst/>
              </a:rPr>
              <a:t>Earthquakes may destabilize slopes and cause landslides.</a:t>
            </a:r>
          </a:p>
          <a:p>
            <a:pPr marL="0" indent="0" rtl="0" fontAlgn="base">
              <a:spcBef>
                <a:spcPts val="0"/>
              </a:spcBef>
              <a:spcAft>
                <a:spcPts val="0"/>
              </a:spcAft>
              <a:buNone/>
            </a:pPr>
            <a:endParaRPr lang="en-US" sz="3200" b="0" i="0" u="none" strike="noStrike" dirty="0">
              <a:solidFill>
                <a:srgbClr val="000000"/>
              </a:solidFill>
              <a:effectLst/>
            </a:endParaRPr>
          </a:p>
          <a:p>
            <a:pPr marL="0" indent="0" rtl="0" fontAlgn="base">
              <a:spcBef>
                <a:spcPts val="400"/>
              </a:spcBef>
              <a:spcAft>
                <a:spcPts val="0"/>
              </a:spcAft>
              <a:buNone/>
            </a:pPr>
            <a:r>
              <a:rPr lang="en-US" sz="3200" b="0" i="0" u="none" strike="noStrike" dirty="0">
                <a:solidFill>
                  <a:srgbClr val="000000"/>
                </a:solidFill>
                <a:effectLst/>
              </a:rPr>
              <a:t>In the case of recent heavy rainfall, deforestation, or digging, failure is more likely.</a:t>
            </a:r>
          </a:p>
          <a:p>
            <a:pPr marL="0" indent="0" rtl="0" fontAlgn="base">
              <a:spcBef>
                <a:spcPts val="400"/>
              </a:spcBef>
              <a:spcAft>
                <a:spcPts val="0"/>
              </a:spcAft>
              <a:buNone/>
            </a:pPr>
            <a:endParaRPr lang="en-US" sz="3200" b="0" i="0" u="none" strike="noStrike" dirty="0">
              <a:solidFill>
                <a:srgbClr val="000000"/>
              </a:solidFill>
              <a:effectLst/>
            </a:endParaRPr>
          </a:p>
          <a:p>
            <a:pPr marL="0" indent="0" rtl="0" fontAlgn="base">
              <a:spcBef>
                <a:spcPts val="400"/>
              </a:spcBef>
              <a:spcAft>
                <a:spcPts val="0"/>
              </a:spcAft>
              <a:buNone/>
            </a:pPr>
            <a:r>
              <a:rPr lang="en-US" sz="3200" b="0" i="0" u="none" strike="noStrike" dirty="0">
                <a:solidFill>
                  <a:srgbClr val="000000"/>
                </a:solidFill>
                <a:effectLst/>
              </a:rPr>
              <a:t>Generally, landslides aren’t triggered unless M&gt;4.</a:t>
            </a:r>
          </a:p>
          <a:p>
            <a:pPr marL="0" indent="0">
              <a:buNone/>
            </a:pPr>
            <a:endParaRPr lang="en-CA" dirty="0"/>
          </a:p>
        </p:txBody>
      </p:sp>
      <p:pic>
        <p:nvPicPr>
          <p:cNvPr id="7170" name="Picture 2">
            <a:extLst>
              <a:ext uri="{FF2B5EF4-FFF2-40B4-BE49-F238E27FC236}">
                <a16:creationId xmlns:a16="http://schemas.microsoft.com/office/drawing/2014/main" id="{ACE036F6-BB80-A4EC-89E2-60751890AA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1753" y="2501900"/>
            <a:ext cx="7318797" cy="39909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26C17D9-74A8-59E1-2526-BFE09A70390F}"/>
              </a:ext>
            </a:extLst>
          </p:cNvPr>
          <p:cNvSpPr txBox="1"/>
          <p:nvPr/>
        </p:nvSpPr>
        <p:spPr>
          <a:xfrm>
            <a:off x="6096000" y="6492875"/>
            <a:ext cx="7677912" cy="369332"/>
          </a:xfrm>
          <a:prstGeom prst="rect">
            <a:avLst/>
          </a:prstGeom>
          <a:noFill/>
        </p:spPr>
        <p:txBody>
          <a:bodyPr wrap="square">
            <a:spAutoFit/>
          </a:bodyPr>
          <a:lstStyle/>
          <a:p>
            <a:r>
              <a:rPr lang="en-CA" sz="1800" i="1" dirty="0">
                <a:effectLst/>
                <a:latin typeface="Segoe UI" panose="020B0502040204020203" pitchFamily="34" charset="0"/>
              </a:rPr>
              <a:t>Image: Washington State Department of Natural Resources.</a:t>
            </a:r>
          </a:p>
        </p:txBody>
      </p:sp>
    </p:spTree>
    <p:extLst>
      <p:ext uri="{BB962C8B-B14F-4D97-AF65-F5344CB8AC3E}">
        <p14:creationId xmlns:p14="http://schemas.microsoft.com/office/powerpoint/2010/main" val="17595246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16F53-A8DC-3397-D334-64AF4F81DA83}"/>
              </a:ext>
            </a:extLst>
          </p:cNvPr>
          <p:cNvSpPr>
            <a:spLocks noGrp="1"/>
          </p:cNvSpPr>
          <p:nvPr>
            <p:ph type="title"/>
          </p:nvPr>
        </p:nvSpPr>
        <p:spPr>
          <a:xfrm>
            <a:off x="838200" y="0"/>
            <a:ext cx="10515600" cy="1325563"/>
          </a:xfrm>
        </p:spPr>
        <p:txBody>
          <a:bodyPr/>
          <a:lstStyle/>
          <a:p>
            <a:pPr algn="ctr"/>
            <a:r>
              <a:rPr lang="en-CA" b="1" dirty="0"/>
              <a:t>Landslides</a:t>
            </a:r>
          </a:p>
        </p:txBody>
      </p:sp>
      <p:pic>
        <p:nvPicPr>
          <p:cNvPr id="5" name="Online Media 4" title="What causes a landslide? | Natural Disasters">
            <a:hlinkClick r:id="" action="ppaction://media"/>
            <a:extLst>
              <a:ext uri="{FF2B5EF4-FFF2-40B4-BE49-F238E27FC236}">
                <a16:creationId xmlns:a16="http://schemas.microsoft.com/office/drawing/2014/main" id="{12B28269-0A54-2A76-0C19-3FDBED3E6C76}"/>
              </a:ext>
            </a:extLst>
          </p:cNvPr>
          <p:cNvPicPr>
            <a:picLocks noRot="1" noChangeAspect="1"/>
          </p:cNvPicPr>
          <p:nvPr>
            <a:videoFile r:link="rId1"/>
          </p:nvPr>
        </p:nvPicPr>
        <p:blipFill>
          <a:blip r:embed="rId4"/>
          <a:stretch>
            <a:fillRect/>
          </a:stretch>
        </p:blipFill>
        <p:spPr>
          <a:xfrm>
            <a:off x="1211377" y="961187"/>
            <a:ext cx="9769245" cy="5519623"/>
          </a:xfrm>
          <a:prstGeom prst="rect">
            <a:avLst/>
          </a:prstGeom>
        </p:spPr>
      </p:pic>
      <p:sp>
        <p:nvSpPr>
          <p:cNvPr id="4" name="TextBox 3">
            <a:extLst>
              <a:ext uri="{FF2B5EF4-FFF2-40B4-BE49-F238E27FC236}">
                <a16:creationId xmlns:a16="http://schemas.microsoft.com/office/drawing/2014/main" id="{30DC4204-8C78-2213-E376-CA52013E8509}"/>
              </a:ext>
            </a:extLst>
          </p:cNvPr>
          <p:cNvSpPr txBox="1"/>
          <p:nvPr/>
        </p:nvSpPr>
        <p:spPr>
          <a:xfrm>
            <a:off x="6926580" y="6480810"/>
            <a:ext cx="6099048" cy="646331"/>
          </a:xfrm>
          <a:prstGeom prst="rect">
            <a:avLst/>
          </a:prstGeom>
          <a:noFill/>
        </p:spPr>
        <p:txBody>
          <a:bodyPr wrap="square">
            <a:spAutoFit/>
          </a:bodyPr>
          <a:lstStyle/>
          <a:p>
            <a:r>
              <a:rPr lang="en-CA" dirty="0">
                <a:hlinkClick r:id="rId5"/>
              </a:rPr>
              <a:t>https://www.youtube.com/watch?v=RCxvbosa4fU</a:t>
            </a:r>
            <a:endParaRPr lang="en-CA" dirty="0"/>
          </a:p>
          <a:p>
            <a:endParaRPr lang="en-CA" dirty="0"/>
          </a:p>
        </p:txBody>
      </p:sp>
    </p:spTree>
    <p:extLst>
      <p:ext uri="{BB962C8B-B14F-4D97-AF65-F5344CB8AC3E}">
        <p14:creationId xmlns:p14="http://schemas.microsoft.com/office/powerpoint/2010/main" val="2993482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A2ADD-4F23-47ED-DE7A-97985EFD633A}"/>
              </a:ext>
            </a:extLst>
          </p:cNvPr>
          <p:cNvSpPr>
            <a:spLocks noGrp="1"/>
          </p:cNvSpPr>
          <p:nvPr>
            <p:ph type="title"/>
          </p:nvPr>
        </p:nvSpPr>
        <p:spPr>
          <a:xfrm>
            <a:off x="662940" y="404313"/>
            <a:ext cx="10866120" cy="1325563"/>
          </a:xfrm>
        </p:spPr>
        <p:txBody>
          <a:bodyPr/>
          <a:lstStyle/>
          <a:p>
            <a:pPr algn="ctr"/>
            <a:r>
              <a:rPr lang="en-CA" b="1" u="sng" dirty="0"/>
              <a:t>Practice:  </a:t>
            </a:r>
            <a:r>
              <a:rPr lang="en-CA" b="1" u="sng" dirty="0" err="1"/>
              <a:t>StationView</a:t>
            </a:r>
            <a:r>
              <a:rPr lang="en-CA" b="1" u="sng"/>
              <a:t> Earthquake </a:t>
            </a:r>
            <a:r>
              <a:rPr lang="en-CA" b="1" u="sng" dirty="0"/>
              <a:t>Investigation</a:t>
            </a:r>
          </a:p>
        </p:txBody>
      </p:sp>
      <p:sp>
        <p:nvSpPr>
          <p:cNvPr id="3" name="Content Placeholder 2">
            <a:extLst>
              <a:ext uri="{FF2B5EF4-FFF2-40B4-BE49-F238E27FC236}">
                <a16:creationId xmlns:a16="http://schemas.microsoft.com/office/drawing/2014/main" id="{0D95CFA3-6F8A-9AF9-048E-D45E8828267D}"/>
              </a:ext>
            </a:extLst>
          </p:cNvPr>
          <p:cNvSpPr>
            <a:spLocks noGrp="1"/>
          </p:cNvSpPr>
          <p:nvPr>
            <p:ph idx="1"/>
          </p:nvPr>
        </p:nvSpPr>
        <p:spPr>
          <a:xfrm>
            <a:off x="838200" y="3428999"/>
            <a:ext cx="10515600" cy="2747963"/>
          </a:xfrm>
        </p:spPr>
        <p:txBody>
          <a:bodyPr>
            <a:normAutofit/>
          </a:bodyPr>
          <a:lstStyle/>
          <a:p>
            <a:pPr marL="0" indent="0" algn="ctr">
              <a:buNone/>
            </a:pPr>
            <a:r>
              <a:rPr lang="en-CA" sz="3600" dirty="0"/>
              <a:t>Pick up a handout including world and local maps</a:t>
            </a:r>
          </a:p>
          <a:p>
            <a:pPr marL="0" indent="0" algn="ctr">
              <a:buNone/>
            </a:pPr>
            <a:endParaRPr lang="en-CA" sz="3600" dirty="0"/>
          </a:p>
          <a:p>
            <a:pPr marL="0" indent="0" algn="ctr">
              <a:buNone/>
            </a:pPr>
            <a:endParaRPr lang="en-CA" sz="3600" dirty="0"/>
          </a:p>
          <a:p>
            <a:pPr marL="0" indent="0" algn="ctr">
              <a:buNone/>
            </a:pPr>
            <a:r>
              <a:rPr lang="en-CA" sz="3600" dirty="0"/>
              <a:t>Go to…..</a:t>
            </a:r>
            <a:r>
              <a:rPr lang="en-CA" sz="4000" b="1" dirty="0">
                <a:hlinkClick r:id="rId3"/>
              </a:rPr>
              <a:t>Stationview.raspberryshake.org</a:t>
            </a:r>
            <a:endParaRPr lang="en-CA" sz="4000" b="1" dirty="0"/>
          </a:p>
        </p:txBody>
      </p:sp>
      <p:pic>
        <p:nvPicPr>
          <p:cNvPr id="4" name="Picture 3">
            <a:extLst>
              <a:ext uri="{FF2B5EF4-FFF2-40B4-BE49-F238E27FC236}">
                <a16:creationId xmlns:a16="http://schemas.microsoft.com/office/drawing/2014/main" id="{FD5CA0CB-E37D-B637-1397-72EA18A9CD4A}"/>
              </a:ext>
            </a:extLst>
          </p:cNvPr>
          <p:cNvPicPr>
            <a:picLocks noChangeAspect="1"/>
          </p:cNvPicPr>
          <p:nvPr/>
        </p:nvPicPr>
        <p:blipFill>
          <a:blip r:embed="rId4"/>
          <a:stretch>
            <a:fillRect/>
          </a:stretch>
        </p:blipFill>
        <p:spPr>
          <a:xfrm>
            <a:off x="5453062" y="1729876"/>
            <a:ext cx="1285875" cy="1466850"/>
          </a:xfrm>
          <a:prstGeom prst="rect">
            <a:avLst/>
          </a:prstGeom>
        </p:spPr>
      </p:pic>
    </p:spTree>
    <p:extLst>
      <p:ext uri="{BB962C8B-B14F-4D97-AF65-F5344CB8AC3E}">
        <p14:creationId xmlns:p14="http://schemas.microsoft.com/office/powerpoint/2010/main" val="20725812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Damage to a house on Anderton Road in Comox following the 1946 earthquake. Photo donated by the late Eileen Turnbull, former Town of Comox clerk and council member. Courtesy of Comox Archives &amp; Museum">
            <a:extLst>
              <a:ext uri="{FF2B5EF4-FFF2-40B4-BE49-F238E27FC236}">
                <a16:creationId xmlns:a16="http://schemas.microsoft.com/office/drawing/2014/main" id="{393DD692-37D6-1BF0-A9EC-83DE3F92E0F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223" r="1" b="9278"/>
          <a:stretch/>
        </p:blipFill>
        <p:spPr bwMode="auto">
          <a:xfrm>
            <a:off x="20" y="10"/>
            <a:ext cx="6095980" cy="685799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B481551-559F-2D15-1977-22799C23B9C0}"/>
              </a:ext>
            </a:extLst>
          </p:cNvPr>
          <p:cNvPicPr>
            <a:picLocks noChangeAspect="1"/>
          </p:cNvPicPr>
          <p:nvPr/>
        </p:nvPicPr>
        <p:blipFill rotWithShape="1">
          <a:blip r:embed="rId4"/>
          <a:srcRect r="19777" b="-1"/>
          <a:stretch/>
        </p:blipFill>
        <p:spPr>
          <a:xfrm>
            <a:off x="6096000" y="10"/>
            <a:ext cx="6096000" cy="6857990"/>
          </a:xfrm>
          <a:prstGeom prst="rect">
            <a:avLst/>
          </a:prstGeom>
        </p:spPr>
      </p:pic>
      <p:sp>
        <p:nvSpPr>
          <p:cNvPr id="2" name="Title 1">
            <a:extLst>
              <a:ext uri="{FF2B5EF4-FFF2-40B4-BE49-F238E27FC236}">
                <a16:creationId xmlns:a16="http://schemas.microsoft.com/office/drawing/2014/main" id="{D188C8D4-579B-6EF9-8D8F-94FC74D6832E}"/>
              </a:ext>
            </a:extLst>
          </p:cNvPr>
          <p:cNvSpPr>
            <a:spLocks noGrp="1"/>
          </p:cNvSpPr>
          <p:nvPr>
            <p:ph type="title"/>
          </p:nvPr>
        </p:nvSpPr>
        <p:spPr>
          <a:xfrm>
            <a:off x="4286858" y="3048157"/>
            <a:ext cx="3618284" cy="1345720"/>
          </a:xfrm>
          <a:noFill/>
        </p:spPr>
        <p:txBody>
          <a:bodyPr vert="horz" lIns="91440" tIns="45720" rIns="91440" bIns="45720" rtlCol="0" anchor="ctr">
            <a:normAutofit/>
          </a:bodyPr>
          <a:lstStyle/>
          <a:p>
            <a:pPr algn="ctr"/>
            <a:r>
              <a:rPr lang="en-US" sz="2800" b="1" kern="1200" dirty="0">
                <a:solidFill>
                  <a:srgbClr val="C00000"/>
                </a:solidFill>
                <a:latin typeface="Cavolini" panose="03000502040302020204" pitchFamily="66" charset="0"/>
                <a:cs typeface="Cavolini" panose="03000502040302020204" pitchFamily="66" charset="0"/>
              </a:rPr>
              <a:t>Vancouver Island Earthquake 1946</a:t>
            </a:r>
            <a:br>
              <a:rPr lang="en-US" sz="2800" b="1" kern="1200" dirty="0">
                <a:solidFill>
                  <a:srgbClr val="C00000"/>
                </a:solidFill>
                <a:latin typeface="Cavolini" panose="03000502040302020204" pitchFamily="66" charset="0"/>
                <a:cs typeface="Cavolini" panose="03000502040302020204" pitchFamily="66" charset="0"/>
              </a:rPr>
            </a:br>
            <a:r>
              <a:rPr lang="en-US" sz="2800" b="1" kern="1200" dirty="0">
                <a:solidFill>
                  <a:srgbClr val="C00000"/>
                </a:solidFill>
                <a:latin typeface="Cavolini" panose="03000502040302020204" pitchFamily="66" charset="0"/>
                <a:cs typeface="Cavolini" panose="03000502040302020204" pitchFamily="66" charset="0"/>
              </a:rPr>
              <a:t>M7.3</a:t>
            </a:r>
          </a:p>
        </p:txBody>
      </p:sp>
      <p:sp>
        <p:nvSpPr>
          <p:cNvPr id="4" name="TextBox 3">
            <a:extLst>
              <a:ext uri="{FF2B5EF4-FFF2-40B4-BE49-F238E27FC236}">
                <a16:creationId xmlns:a16="http://schemas.microsoft.com/office/drawing/2014/main" id="{0E73AF8B-40E1-5C67-0DD3-09C1A2CE5921}"/>
              </a:ext>
            </a:extLst>
          </p:cNvPr>
          <p:cNvSpPr txBox="1"/>
          <p:nvPr/>
        </p:nvSpPr>
        <p:spPr>
          <a:xfrm>
            <a:off x="6297642" y="6282310"/>
            <a:ext cx="6190488" cy="461665"/>
          </a:xfrm>
          <a:prstGeom prst="rect">
            <a:avLst/>
          </a:prstGeom>
          <a:noFill/>
        </p:spPr>
        <p:txBody>
          <a:bodyPr wrap="square">
            <a:spAutoFit/>
          </a:bodyPr>
          <a:lstStyle/>
          <a:p>
            <a:r>
              <a:rPr lang="en-CA" sz="2400" i="1" dirty="0"/>
              <a:t>Images: Comox Archives &amp; Museum &amp; NRCAN</a:t>
            </a:r>
          </a:p>
        </p:txBody>
      </p:sp>
    </p:spTree>
    <p:extLst>
      <p:ext uri="{BB962C8B-B14F-4D97-AF65-F5344CB8AC3E}">
        <p14:creationId xmlns:p14="http://schemas.microsoft.com/office/powerpoint/2010/main" val="325723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A black and white photo of a river running through a snowy landscape&#10;&#10;Description automatically generated with low confidence">
            <a:extLst>
              <a:ext uri="{FF2B5EF4-FFF2-40B4-BE49-F238E27FC236}">
                <a16:creationId xmlns:a16="http://schemas.microsoft.com/office/drawing/2014/main" id="{5BE86ECA-7DB9-FCC0-C1EC-DEFF7BACBE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26" r="-3" b="16932"/>
          <a:stretch/>
        </p:blipFill>
        <p:spPr bwMode="auto">
          <a:xfrm>
            <a:off x="5622233" y="10"/>
            <a:ext cx="6569769" cy="3750724"/>
          </a:xfrm>
          <a:custGeom>
            <a:avLst/>
            <a:gdLst/>
            <a:ahLst/>
            <a:cxnLst/>
            <a:rect l="l" t="t" r="r" b="b"/>
            <a:pathLst>
              <a:path w="6569769" h="3750734">
                <a:moveTo>
                  <a:pt x="1738471" y="0"/>
                </a:moveTo>
                <a:lnTo>
                  <a:pt x="6569769" y="0"/>
                </a:lnTo>
                <a:lnTo>
                  <a:pt x="6569769" y="3750734"/>
                </a:lnTo>
                <a:lnTo>
                  <a:pt x="0" y="3750734"/>
                </a:lnTo>
                <a:close/>
              </a:path>
            </a:pathLst>
          </a:custGeom>
          <a:noFill/>
          <a:extLst>
            <a:ext uri="{909E8E84-426E-40DD-AFC4-6F175D3DCCD1}">
              <a14:hiddenFill xmlns:a14="http://schemas.microsoft.com/office/drawing/2010/main">
                <a:solidFill>
                  <a:srgbClr val="FFFFFF"/>
                </a:solidFill>
              </a14:hiddenFill>
            </a:ext>
          </a:extLst>
        </p:spPr>
      </p:pic>
      <p:pic>
        <p:nvPicPr>
          <p:cNvPr id="2" name="Picture 2" descr="1946 earthquake Courteny">
            <a:extLst>
              <a:ext uri="{FF2B5EF4-FFF2-40B4-BE49-F238E27FC236}">
                <a16:creationId xmlns:a16="http://schemas.microsoft.com/office/drawing/2014/main" id="{233B9276-F58F-74CE-E7FF-3ED76BEF6E9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1119" b="9441"/>
          <a:stretch/>
        </p:blipFill>
        <p:spPr bwMode="auto">
          <a:xfrm>
            <a:off x="4182011" y="3887894"/>
            <a:ext cx="8009991" cy="2970106"/>
          </a:xfrm>
          <a:custGeom>
            <a:avLst/>
            <a:gdLst/>
            <a:ahLst/>
            <a:cxnLst/>
            <a:rect l="l" t="t" r="r" b="b"/>
            <a:pathLst>
              <a:path w="8009991" h="2970106">
                <a:moveTo>
                  <a:pt x="1376648" y="0"/>
                </a:moveTo>
                <a:lnTo>
                  <a:pt x="8009991" y="0"/>
                </a:lnTo>
                <a:lnTo>
                  <a:pt x="8009991" y="2970106"/>
                </a:lnTo>
                <a:lnTo>
                  <a:pt x="0" y="2970106"/>
                </a:lnTo>
                <a:close/>
              </a:path>
            </a:pathLst>
          </a:cu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F03BCED9-56E9-0E0F-9B10-67A544B891F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3988" r="11342" b="1"/>
          <a:stretch/>
        </p:blipFill>
        <p:spPr bwMode="auto">
          <a:xfrm>
            <a:off x="20" y="10"/>
            <a:ext cx="7503091" cy="6857990"/>
          </a:xfrm>
          <a:custGeom>
            <a:avLst/>
            <a:gdLst/>
            <a:ahLst/>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70C8EB1-2560-558A-3212-8BC2ED34600B}"/>
              </a:ext>
            </a:extLst>
          </p:cNvPr>
          <p:cNvSpPr txBox="1"/>
          <p:nvPr/>
        </p:nvSpPr>
        <p:spPr>
          <a:xfrm>
            <a:off x="315468" y="5957084"/>
            <a:ext cx="3866543" cy="646331"/>
          </a:xfrm>
          <a:prstGeom prst="rect">
            <a:avLst/>
          </a:prstGeom>
          <a:noFill/>
        </p:spPr>
        <p:txBody>
          <a:bodyPr wrap="square">
            <a:spAutoFit/>
          </a:bodyPr>
          <a:lstStyle/>
          <a:p>
            <a:r>
              <a:rPr lang="en-CA" i="1" dirty="0">
                <a:solidFill>
                  <a:schemeClr val="bg1"/>
                </a:solidFill>
              </a:rPr>
              <a:t>Images: Courtney &amp; District Museum, NRCAN, </a:t>
            </a:r>
            <a:r>
              <a:rPr lang="en-US" b="0" i="1" dirty="0">
                <a:solidFill>
                  <a:schemeClr val="bg1"/>
                </a:solidFill>
                <a:effectLst/>
                <a:latin typeface="Poppins" panose="020B0502040204020203" pitchFamily="2" charset="0"/>
              </a:rPr>
              <a:t>Vancouver Public Library</a:t>
            </a:r>
            <a:endParaRPr lang="en-CA" i="1" dirty="0">
              <a:solidFill>
                <a:schemeClr val="bg1"/>
              </a:solidFill>
            </a:endParaRPr>
          </a:p>
        </p:txBody>
      </p:sp>
    </p:spTree>
    <p:extLst>
      <p:ext uri="{BB962C8B-B14F-4D97-AF65-F5344CB8AC3E}">
        <p14:creationId xmlns:p14="http://schemas.microsoft.com/office/powerpoint/2010/main" val="9578800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821940F-7A1D-4ACC-85B4-A932898A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16674508-81D3-48CF-96BF-7FC60EAA57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741994" cy="6858000"/>
          </a:xfrm>
          <a:custGeom>
            <a:avLst/>
            <a:gdLst>
              <a:gd name="connsiteX0" fmla="*/ 0 w 6568309"/>
              <a:gd name="connsiteY0" fmla="*/ 0 h 6858000"/>
              <a:gd name="connsiteX1" fmla="*/ 362841 w 6568309"/>
              <a:gd name="connsiteY1" fmla="*/ 0 h 6858000"/>
              <a:gd name="connsiteX2" fmla="*/ 523269 w 6568309"/>
              <a:gd name="connsiteY2" fmla="*/ 0 h 6858000"/>
              <a:gd name="connsiteX3" fmla="*/ 1343025 w 6568309"/>
              <a:gd name="connsiteY3" fmla="*/ 0 h 6858000"/>
              <a:gd name="connsiteX4" fmla="*/ 1705866 w 6568309"/>
              <a:gd name="connsiteY4" fmla="*/ 0 h 6858000"/>
              <a:gd name="connsiteX5" fmla="*/ 1866294 w 6568309"/>
              <a:gd name="connsiteY5" fmla="*/ 0 h 6858000"/>
              <a:gd name="connsiteX6" fmla="*/ 5225154 w 6568309"/>
              <a:gd name="connsiteY6" fmla="*/ 0 h 6858000"/>
              <a:gd name="connsiteX7" fmla="*/ 6568179 w 6568309"/>
              <a:gd name="connsiteY7" fmla="*/ 0 h 6858000"/>
              <a:gd name="connsiteX8" fmla="*/ 6568309 w 6568309"/>
              <a:gd name="connsiteY8" fmla="*/ 1 h 6858000"/>
              <a:gd name="connsiteX9" fmla="*/ 6562951 w 6568309"/>
              <a:gd name="connsiteY9" fmla="*/ 30700 h 6858000"/>
              <a:gd name="connsiteX10" fmla="*/ 6547446 w 6568309"/>
              <a:gd name="connsiteY10" fmla="*/ 310025 h 6858000"/>
              <a:gd name="connsiteX11" fmla="*/ 6558316 w 6568309"/>
              <a:gd name="connsiteY11" fmla="*/ 443960 h 6858000"/>
              <a:gd name="connsiteX12" fmla="*/ 6528896 w 6568309"/>
              <a:gd name="connsiteY12" fmla="*/ 642659 h 6858000"/>
              <a:gd name="connsiteX13" fmla="*/ 6523095 w 6568309"/>
              <a:gd name="connsiteY13" fmla="*/ 673307 h 6858000"/>
              <a:gd name="connsiteX14" fmla="*/ 6496169 w 6568309"/>
              <a:gd name="connsiteY14" fmla="*/ 839641 h 6858000"/>
              <a:gd name="connsiteX15" fmla="*/ 6450789 w 6568309"/>
              <a:gd name="connsiteY15" fmla="*/ 958357 h 6858000"/>
              <a:gd name="connsiteX16" fmla="*/ 6453996 w 6568309"/>
              <a:gd name="connsiteY16" fmla="*/ 963398 h 6858000"/>
              <a:gd name="connsiteX17" fmla="*/ 6419467 w 6568309"/>
              <a:gd name="connsiteY17" fmla="*/ 1117169 h 6858000"/>
              <a:gd name="connsiteX18" fmla="*/ 6417348 w 6568309"/>
              <a:gd name="connsiteY18" fmla="*/ 1144352 h 6858000"/>
              <a:gd name="connsiteX19" fmla="*/ 6418473 w 6568309"/>
              <a:gd name="connsiteY19" fmla="*/ 1164484 h 6858000"/>
              <a:gd name="connsiteX20" fmla="*/ 6406979 w 6568309"/>
              <a:gd name="connsiteY20" fmla="*/ 1213829 h 6858000"/>
              <a:gd name="connsiteX21" fmla="*/ 6381928 w 6568309"/>
              <a:gd name="connsiteY21" fmla="*/ 1294823 h 6858000"/>
              <a:gd name="connsiteX22" fmla="*/ 6377948 w 6568309"/>
              <a:gd name="connsiteY22" fmla="*/ 1312193 h 6858000"/>
              <a:gd name="connsiteX23" fmla="*/ 6379894 w 6568309"/>
              <a:gd name="connsiteY23" fmla="*/ 1327626 h 6858000"/>
              <a:gd name="connsiteX24" fmla="*/ 6385024 w 6568309"/>
              <a:gd name="connsiteY24" fmla="*/ 1331644 h 6858000"/>
              <a:gd name="connsiteX25" fmla="*/ 6383696 w 6568309"/>
              <a:gd name="connsiteY25" fmla="*/ 1341276 h 6858000"/>
              <a:gd name="connsiteX26" fmla="*/ 6384464 w 6568309"/>
              <a:gd name="connsiteY26" fmla="*/ 1343945 h 6858000"/>
              <a:gd name="connsiteX27" fmla="*/ 6387748 w 6568309"/>
              <a:gd name="connsiteY27" fmla="*/ 1359134 h 6858000"/>
              <a:gd name="connsiteX28" fmla="*/ 6364157 w 6568309"/>
              <a:gd name="connsiteY28" fmla="*/ 1427803 h 6858000"/>
              <a:gd name="connsiteX29" fmla="*/ 6335874 w 6568309"/>
              <a:gd name="connsiteY29" fmla="*/ 1540278 h 6858000"/>
              <a:gd name="connsiteX30" fmla="*/ 6331892 w 6568309"/>
              <a:gd name="connsiteY30" fmla="*/ 1547262 h 6858000"/>
              <a:gd name="connsiteX31" fmla="*/ 6332744 w 6568309"/>
              <a:gd name="connsiteY31" fmla="*/ 1577056 h 6858000"/>
              <a:gd name="connsiteX32" fmla="*/ 6333604 w 6568309"/>
              <a:gd name="connsiteY32" fmla="*/ 1595898 h 6858000"/>
              <a:gd name="connsiteX33" fmla="*/ 6324749 w 6568309"/>
              <a:gd name="connsiteY33" fmla="*/ 1703726 h 6858000"/>
              <a:gd name="connsiteX34" fmla="*/ 6329594 w 6568309"/>
              <a:gd name="connsiteY34" fmla="*/ 1809535 h 6858000"/>
              <a:gd name="connsiteX35" fmla="*/ 6329062 w 6568309"/>
              <a:gd name="connsiteY35" fmla="*/ 2018310 h 6858000"/>
              <a:gd name="connsiteX36" fmla="*/ 6321735 w 6568309"/>
              <a:gd name="connsiteY36" fmla="*/ 2071355 h 6858000"/>
              <a:gd name="connsiteX37" fmla="*/ 6322678 w 6568309"/>
              <a:gd name="connsiteY37" fmla="*/ 2141166 h 6858000"/>
              <a:gd name="connsiteX38" fmla="*/ 6321340 w 6568309"/>
              <a:gd name="connsiteY38" fmla="*/ 2154548 h 6858000"/>
              <a:gd name="connsiteX39" fmla="*/ 6316582 w 6568309"/>
              <a:gd name="connsiteY39" fmla="*/ 2158153 h 6858000"/>
              <a:gd name="connsiteX40" fmla="*/ 6311428 w 6568309"/>
              <a:gd name="connsiteY40" fmla="*/ 2178174 h 6858000"/>
              <a:gd name="connsiteX41" fmla="*/ 6310192 w 6568309"/>
              <a:gd name="connsiteY41" fmla="*/ 2202858 h 6858000"/>
              <a:gd name="connsiteX42" fmla="*/ 6309211 w 6568309"/>
              <a:gd name="connsiteY42" fmla="*/ 2320214 h 6858000"/>
              <a:gd name="connsiteX43" fmla="*/ 6300151 w 6568309"/>
              <a:gd name="connsiteY43" fmla="*/ 2417011 h 6858000"/>
              <a:gd name="connsiteX44" fmla="*/ 6295176 w 6568309"/>
              <a:gd name="connsiteY44" fmla="*/ 2454207 h 6858000"/>
              <a:gd name="connsiteX45" fmla="*/ 6293727 w 6568309"/>
              <a:gd name="connsiteY45" fmla="*/ 2487203 h 6858000"/>
              <a:gd name="connsiteX46" fmla="*/ 6285477 w 6568309"/>
              <a:gd name="connsiteY46" fmla="*/ 2512282 h 6858000"/>
              <a:gd name="connsiteX47" fmla="*/ 6286205 w 6568309"/>
              <a:gd name="connsiteY47" fmla="*/ 2514318 h 6858000"/>
              <a:gd name="connsiteX48" fmla="*/ 6304629 w 6568309"/>
              <a:gd name="connsiteY48" fmla="*/ 2574334 h 6858000"/>
              <a:gd name="connsiteX49" fmla="*/ 6303842 w 6568309"/>
              <a:gd name="connsiteY49" fmla="*/ 2579877 h 6858000"/>
              <a:gd name="connsiteX50" fmla="*/ 6303953 w 6568309"/>
              <a:gd name="connsiteY50" fmla="*/ 2608928 h 6858000"/>
              <a:gd name="connsiteX51" fmla="*/ 6303530 w 6568309"/>
              <a:gd name="connsiteY51" fmla="*/ 2613111 h 6858000"/>
              <a:gd name="connsiteX52" fmla="*/ 6297474 w 6568309"/>
              <a:gd name="connsiteY52" fmla="*/ 2621996 h 6858000"/>
              <a:gd name="connsiteX53" fmla="*/ 6299263 w 6568309"/>
              <a:gd name="connsiteY53" fmla="*/ 2634265 h 6858000"/>
              <a:gd name="connsiteX54" fmla="*/ 6293065 w 6568309"/>
              <a:gd name="connsiteY54" fmla="*/ 2647237 h 6858000"/>
              <a:gd name="connsiteX55" fmla="*/ 6297496 w 6568309"/>
              <a:gd name="connsiteY55" fmla="*/ 2650786 h 6858000"/>
              <a:gd name="connsiteX56" fmla="*/ 6301708 w 6568309"/>
              <a:gd name="connsiteY56" fmla="*/ 2661993 h 6858000"/>
              <a:gd name="connsiteX57" fmla="*/ 6295884 w 6568309"/>
              <a:gd name="connsiteY57" fmla="*/ 2670949 h 6858000"/>
              <a:gd name="connsiteX58" fmla="*/ 6291714 w 6568309"/>
              <a:gd name="connsiteY58" fmla="*/ 2690255 h 6858000"/>
              <a:gd name="connsiteX59" fmla="*/ 6292327 w 6568309"/>
              <a:gd name="connsiteY59" fmla="*/ 2695683 h 6858000"/>
              <a:gd name="connsiteX60" fmla="*/ 6284410 w 6568309"/>
              <a:gd name="connsiteY60" fmla="*/ 2713964 h 6858000"/>
              <a:gd name="connsiteX61" fmla="*/ 6280410 w 6568309"/>
              <a:gd name="connsiteY61" fmla="*/ 2730175 h 6858000"/>
              <a:gd name="connsiteX62" fmla="*/ 6288082 w 6568309"/>
              <a:gd name="connsiteY62" fmla="*/ 2763497 h 6858000"/>
              <a:gd name="connsiteX63" fmla="*/ 6260924 w 6568309"/>
              <a:gd name="connsiteY63" fmla="*/ 3051539 h 6858000"/>
              <a:gd name="connsiteX64" fmla="*/ 6210151 w 6568309"/>
              <a:gd name="connsiteY64" fmla="*/ 3335396 h 6858000"/>
              <a:gd name="connsiteX65" fmla="*/ 6212034 w 6568309"/>
              <a:gd name="connsiteY65" fmla="*/ 3456509 h 6858000"/>
              <a:gd name="connsiteX66" fmla="*/ 6197490 w 6568309"/>
              <a:gd name="connsiteY66" fmla="*/ 3531827 h 6858000"/>
              <a:gd name="connsiteX67" fmla="*/ 6208018 w 6568309"/>
              <a:gd name="connsiteY67" fmla="*/ 3570877 h 6858000"/>
              <a:gd name="connsiteX68" fmla="*/ 6205920 w 6568309"/>
              <a:gd name="connsiteY68" fmla="*/ 3583849 h 6858000"/>
              <a:gd name="connsiteX69" fmla="*/ 6199616 w 6568309"/>
              <a:gd name="connsiteY69" fmla="*/ 3592763 h 6858000"/>
              <a:gd name="connsiteX70" fmla="*/ 6181288 w 6568309"/>
              <a:gd name="connsiteY70" fmla="*/ 3653485 h 6858000"/>
              <a:gd name="connsiteX71" fmla="*/ 6175963 w 6568309"/>
              <a:gd name="connsiteY71" fmla="*/ 3670528 h 6858000"/>
              <a:gd name="connsiteX72" fmla="*/ 6176722 w 6568309"/>
              <a:gd name="connsiteY72" fmla="*/ 3685990 h 6858000"/>
              <a:gd name="connsiteX73" fmla="*/ 6181549 w 6568309"/>
              <a:gd name="connsiteY73" fmla="*/ 3690283 h 6858000"/>
              <a:gd name="connsiteX74" fmla="*/ 6179476 w 6568309"/>
              <a:gd name="connsiteY74" fmla="*/ 3699787 h 6858000"/>
              <a:gd name="connsiteX75" fmla="*/ 6180040 w 6568309"/>
              <a:gd name="connsiteY75" fmla="*/ 3702486 h 6858000"/>
              <a:gd name="connsiteX76" fmla="*/ 6182155 w 6568309"/>
              <a:gd name="connsiteY76" fmla="*/ 3717784 h 6858000"/>
              <a:gd name="connsiteX77" fmla="*/ 6158980 w 6568309"/>
              <a:gd name="connsiteY77" fmla="*/ 3746229 h 6858000"/>
              <a:gd name="connsiteX78" fmla="*/ 6096049 w 6568309"/>
              <a:gd name="connsiteY78" fmla="*/ 3924910 h 6858000"/>
              <a:gd name="connsiteX79" fmla="*/ 6069712 w 6568309"/>
              <a:gd name="connsiteY79" fmla="*/ 3989353 h 6858000"/>
              <a:gd name="connsiteX80" fmla="*/ 6067330 w 6568309"/>
              <a:gd name="connsiteY80" fmla="*/ 4033899 h 6858000"/>
              <a:gd name="connsiteX81" fmla="*/ 6061081 w 6568309"/>
              <a:gd name="connsiteY81" fmla="*/ 4142250 h 6858000"/>
              <a:gd name="connsiteX82" fmla="*/ 6042858 w 6568309"/>
              <a:gd name="connsiteY82" fmla="*/ 4329442 h 6858000"/>
              <a:gd name="connsiteX83" fmla="*/ 6034182 w 6568309"/>
              <a:gd name="connsiteY83" fmla="*/ 4456184 h 6858000"/>
              <a:gd name="connsiteX84" fmla="*/ 6029178 w 6568309"/>
              <a:gd name="connsiteY84" fmla="*/ 4468478 h 6858000"/>
              <a:gd name="connsiteX85" fmla="*/ 6029974 w 6568309"/>
              <a:gd name="connsiteY85" fmla="*/ 4469862 h 6858000"/>
              <a:gd name="connsiteX86" fmla="*/ 6028340 w 6568309"/>
              <a:gd name="connsiteY86" fmla="*/ 4483797 h 6858000"/>
              <a:gd name="connsiteX87" fmla="*/ 6025168 w 6568309"/>
              <a:gd name="connsiteY87" fmla="*/ 4487091 h 6858000"/>
              <a:gd name="connsiteX88" fmla="*/ 6023164 w 6568309"/>
              <a:gd name="connsiteY88" fmla="*/ 4496728 h 6858000"/>
              <a:gd name="connsiteX89" fmla="*/ 6016839 w 6568309"/>
              <a:gd name="connsiteY89" fmla="*/ 4515918 h 6858000"/>
              <a:gd name="connsiteX90" fmla="*/ 6017886 w 6568309"/>
              <a:gd name="connsiteY90" fmla="*/ 4519316 h 6858000"/>
              <a:gd name="connsiteX91" fmla="*/ 6011819 w 6568309"/>
              <a:gd name="connsiteY91" fmla="*/ 4547957 h 6858000"/>
              <a:gd name="connsiteX92" fmla="*/ 6012791 w 6568309"/>
              <a:gd name="connsiteY92" fmla="*/ 4548262 h 6858000"/>
              <a:gd name="connsiteX93" fmla="*/ 6015703 w 6568309"/>
              <a:gd name="connsiteY93" fmla="*/ 4555939 h 6858000"/>
              <a:gd name="connsiteX94" fmla="*/ 6018854 w 6568309"/>
              <a:gd name="connsiteY94" fmla="*/ 4570815 h 6858000"/>
              <a:gd name="connsiteX95" fmla="*/ 6033000 w 6568309"/>
              <a:gd name="connsiteY95" fmla="*/ 4633846 h 6858000"/>
              <a:gd name="connsiteX96" fmla="*/ 6032325 w 6568309"/>
              <a:gd name="connsiteY96" fmla="*/ 4639816 h 6858000"/>
              <a:gd name="connsiteX97" fmla="*/ 6032549 w 6568309"/>
              <a:gd name="connsiteY97" fmla="*/ 4639923 h 6858000"/>
              <a:gd name="connsiteX98" fmla="*/ 6032309 w 6568309"/>
              <a:gd name="connsiteY98" fmla="*/ 4646192 h 6858000"/>
              <a:gd name="connsiteX99" fmla="*/ 6031095 w 6568309"/>
              <a:gd name="connsiteY99" fmla="*/ 4650706 h 6858000"/>
              <a:gd name="connsiteX100" fmla="*/ 6029786 w 6568309"/>
              <a:gd name="connsiteY100" fmla="*/ 4662290 h 6858000"/>
              <a:gd name="connsiteX101" fmla="*/ 6030911 w 6568309"/>
              <a:gd name="connsiteY101" fmla="*/ 4666180 h 6858000"/>
              <a:gd name="connsiteX102" fmla="*/ 6033630 w 6568309"/>
              <a:gd name="connsiteY102" fmla="*/ 4667585 h 6858000"/>
              <a:gd name="connsiteX103" fmla="*/ 6033189 w 6568309"/>
              <a:gd name="connsiteY103" fmla="*/ 4668660 h 6858000"/>
              <a:gd name="connsiteX104" fmla="*/ 6038764 w 6568309"/>
              <a:gd name="connsiteY104" fmla="*/ 4689807 h 6858000"/>
              <a:gd name="connsiteX105" fmla="*/ 6042217 w 6568309"/>
              <a:gd name="connsiteY105" fmla="*/ 4737890 h 6858000"/>
              <a:gd name="connsiteX106" fmla="*/ 6040543 w 6568309"/>
              <a:gd name="connsiteY106" fmla="*/ 4765657 h 6858000"/>
              <a:gd name="connsiteX107" fmla="*/ 6039956 w 6568309"/>
              <a:gd name="connsiteY107" fmla="*/ 4841463 h 6858000"/>
              <a:gd name="connsiteX108" fmla="*/ 6057123 w 6568309"/>
              <a:gd name="connsiteY108" fmla="*/ 4969863 h 6858000"/>
              <a:gd name="connsiteX109" fmla="*/ 6055039 w 6568309"/>
              <a:gd name="connsiteY109" fmla="*/ 4974028 h 6858000"/>
              <a:gd name="connsiteX110" fmla="*/ 6053462 w 6568309"/>
              <a:gd name="connsiteY110" fmla="*/ 4980318 h 6858000"/>
              <a:gd name="connsiteX111" fmla="*/ 6053643 w 6568309"/>
              <a:gd name="connsiteY111" fmla="*/ 4980501 h 6858000"/>
              <a:gd name="connsiteX112" fmla="*/ 6051733 w 6568309"/>
              <a:gd name="connsiteY112" fmla="*/ 4986338 h 6858000"/>
              <a:gd name="connsiteX113" fmla="*/ 6049602 w 6568309"/>
              <a:gd name="connsiteY113" fmla="*/ 4991296 h 6858000"/>
              <a:gd name="connsiteX114" fmla="*/ 6075165 w 6568309"/>
              <a:gd name="connsiteY114" fmla="*/ 5076895 h 6858000"/>
              <a:gd name="connsiteX115" fmla="*/ 6073751 w 6568309"/>
              <a:gd name="connsiteY115" fmla="*/ 5081568 h 6858000"/>
              <a:gd name="connsiteX116" fmla="*/ 6073150 w 6568309"/>
              <a:gd name="connsiteY116" fmla="*/ 5088173 h 6858000"/>
              <a:gd name="connsiteX117" fmla="*/ 6073355 w 6568309"/>
              <a:gd name="connsiteY117" fmla="*/ 5088300 h 6858000"/>
              <a:gd name="connsiteX118" fmla="*/ 6072362 w 6568309"/>
              <a:gd name="connsiteY118" fmla="*/ 5094558 h 6858000"/>
              <a:gd name="connsiteX119" fmla="*/ 6064726 w 6568309"/>
              <a:gd name="connsiteY119" fmla="*/ 5125620 h 6858000"/>
              <a:gd name="connsiteX120" fmla="*/ 6065415 w 6568309"/>
              <a:gd name="connsiteY120" fmla="*/ 5268004 h 6858000"/>
              <a:gd name="connsiteX121" fmla="*/ 6066081 w 6568309"/>
              <a:gd name="connsiteY121" fmla="*/ 5269530 h 6858000"/>
              <a:gd name="connsiteX122" fmla="*/ 6043407 w 6568309"/>
              <a:gd name="connsiteY122" fmla="*/ 5390941 h 6858000"/>
              <a:gd name="connsiteX123" fmla="*/ 6025377 w 6568309"/>
              <a:gd name="connsiteY123" fmla="*/ 5539927 h 6858000"/>
              <a:gd name="connsiteX124" fmla="*/ 6010052 w 6568309"/>
              <a:gd name="connsiteY124" fmla="*/ 5791594 h 6858000"/>
              <a:gd name="connsiteX125" fmla="*/ 5994220 w 6568309"/>
              <a:gd name="connsiteY125" fmla="*/ 5855206 h 6858000"/>
              <a:gd name="connsiteX126" fmla="*/ 5982580 w 6568309"/>
              <a:gd name="connsiteY126" fmla="*/ 5873582 h 6858000"/>
              <a:gd name="connsiteX127" fmla="*/ 5983608 w 6568309"/>
              <a:gd name="connsiteY127" fmla="*/ 5876037 h 6858000"/>
              <a:gd name="connsiteX128" fmla="*/ 5983535 w 6568309"/>
              <a:gd name="connsiteY128" fmla="*/ 5886534 h 6858000"/>
              <a:gd name="connsiteX129" fmla="*/ 5988737 w 6568309"/>
              <a:gd name="connsiteY129" fmla="*/ 5888644 h 6858000"/>
              <a:gd name="connsiteX130" fmla="*/ 5992371 w 6568309"/>
              <a:gd name="connsiteY130" fmla="*/ 5903832 h 6858000"/>
              <a:gd name="connsiteX131" fmla="*/ 5990780 w 6568309"/>
              <a:gd name="connsiteY131" fmla="*/ 5923391 h 6858000"/>
              <a:gd name="connsiteX132" fmla="*/ 5993870 w 6568309"/>
              <a:gd name="connsiteY132" fmla="*/ 6013205 h 6858000"/>
              <a:gd name="connsiteX133" fmla="*/ 5997673 w 6568309"/>
              <a:gd name="connsiteY133" fmla="*/ 6074018 h 6858000"/>
              <a:gd name="connsiteX134" fmla="*/ 6014840 w 6568309"/>
              <a:gd name="connsiteY134" fmla="*/ 6130837 h 6858000"/>
              <a:gd name="connsiteX135" fmla="*/ 6010704 w 6568309"/>
              <a:gd name="connsiteY135" fmla="*/ 6152982 h 6858000"/>
              <a:gd name="connsiteX136" fmla="*/ 6038294 w 6568309"/>
              <a:gd name="connsiteY136" fmla="*/ 6221100 h 6858000"/>
              <a:gd name="connsiteX137" fmla="*/ 6052331 w 6568309"/>
              <a:gd name="connsiteY137" fmla="*/ 6287550 h 6858000"/>
              <a:gd name="connsiteX138" fmla="*/ 6074143 w 6568309"/>
              <a:gd name="connsiteY138" fmla="*/ 6401595 h 6858000"/>
              <a:gd name="connsiteX139" fmla="*/ 6060199 w 6568309"/>
              <a:gd name="connsiteY139" fmla="*/ 6487110 h 6858000"/>
              <a:gd name="connsiteX140" fmla="*/ 6081156 w 6568309"/>
              <a:gd name="connsiteY140" fmla="*/ 6588589 h 6858000"/>
              <a:gd name="connsiteX141" fmla="*/ 6114944 w 6568309"/>
              <a:gd name="connsiteY141" fmla="*/ 6769963 h 6858000"/>
              <a:gd name="connsiteX142" fmla="*/ 6128950 w 6568309"/>
              <a:gd name="connsiteY142" fmla="*/ 6835814 h 6858000"/>
              <a:gd name="connsiteX143" fmla="*/ 6132536 w 6568309"/>
              <a:gd name="connsiteY143" fmla="*/ 6858000 h 6858000"/>
              <a:gd name="connsiteX144" fmla="*/ 4789511 w 6568309"/>
              <a:gd name="connsiteY144" fmla="*/ 6858000 h 6858000"/>
              <a:gd name="connsiteX145" fmla="*/ 1866294 w 6568309"/>
              <a:gd name="connsiteY145" fmla="*/ 6858000 h 6858000"/>
              <a:gd name="connsiteX146" fmla="*/ 1705866 w 6568309"/>
              <a:gd name="connsiteY146" fmla="*/ 6858000 h 6858000"/>
              <a:gd name="connsiteX147" fmla="*/ 1343025 w 6568309"/>
              <a:gd name="connsiteY147" fmla="*/ 6858000 h 6858000"/>
              <a:gd name="connsiteX148" fmla="*/ 523269 w 6568309"/>
              <a:gd name="connsiteY148" fmla="*/ 6858000 h 6858000"/>
              <a:gd name="connsiteX149" fmla="*/ 362841 w 6568309"/>
              <a:gd name="connsiteY149" fmla="*/ 6858000 h 6858000"/>
              <a:gd name="connsiteX150" fmla="*/ 0 w 6568309"/>
              <a:gd name="connsiteY15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568309" h="6858000">
                <a:moveTo>
                  <a:pt x="0" y="0"/>
                </a:moveTo>
                <a:lnTo>
                  <a:pt x="362841" y="0"/>
                </a:lnTo>
                <a:lnTo>
                  <a:pt x="523269" y="0"/>
                </a:lnTo>
                <a:lnTo>
                  <a:pt x="1343025" y="0"/>
                </a:lnTo>
                <a:lnTo>
                  <a:pt x="1705866" y="0"/>
                </a:lnTo>
                <a:lnTo>
                  <a:pt x="1866294" y="0"/>
                </a:lnTo>
                <a:lnTo>
                  <a:pt x="5225154" y="0"/>
                </a:lnTo>
                <a:lnTo>
                  <a:pt x="6568179" y="0"/>
                </a:lnTo>
                <a:lnTo>
                  <a:pt x="6568309" y="1"/>
                </a:lnTo>
                <a:lnTo>
                  <a:pt x="6562951" y="30700"/>
                </a:lnTo>
                <a:cubicBezTo>
                  <a:pt x="6559126" y="84364"/>
                  <a:pt x="6548218" y="241149"/>
                  <a:pt x="6547446" y="310025"/>
                </a:cubicBezTo>
                <a:cubicBezTo>
                  <a:pt x="6550151" y="367544"/>
                  <a:pt x="6557712" y="408251"/>
                  <a:pt x="6558316" y="443960"/>
                </a:cubicBezTo>
                <a:cubicBezTo>
                  <a:pt x="6555224" y="499397"/>
                  <a:pt x="6534767" y="604434"/>
                  <a:pt x="6528896" y="642659"/>
                </a:cubicBezTo>
                <a:cubicBezTo>
                  <a:pt x="6535204" y="657287"/>
                  <a:pt x="6515365" y="658191"/>
                  <a:pt x="6523095" y="673307"/>
                </a:cubicBezTo>
                <a:cubicBezTo>
                  <a:pt x="6523388" y="693769"/>
                  <a:pt x="6506868" y="797295"/>
                  <a:pt x="6496169" y="839641"/>
                </a:cubicBezTo>
                <a:cubicBezTo>
                  <a:pt x="6484119" y="887148"/>
                  <a:pt x="6457817" y="937731"/>
                  <a:pt x="6450789" y="958357"/>
                </a:cubicBezTo>
                <a:cubicBezTo>
                  <a:pt x="6443760" y="978983"/>
                  <a:pt x="6459217" y="936930"/>
                  <a:pt x="6453996" y="963398"/>
                </a:cubicBezTo>
                <a:cubicBezTo>
                  <a:pt x="6448777" y="989867"/>
                  <a:pt x="6425575" y="1087010"/>
                  <a:pt x="6419467" y="1117169"/>
                </a:cubicBezTo>
                <a:cubicBezTo>
                  <a:pt x="6431540" y="1118586"/>
                  <a:pt x="6409651" y="1135372"/>
                  <a:pt x="6417348" y="1144352"/>
                </a:cubicBezTo>
                <a:cubicBezTo>
                  <a:pt x="6424109" y="1150681"/>
                  <a:pt x="6419047" y="1157251"/>
                  <a:pt x="6418473" y="1164484"/>
                </a:cubicBezTo>
                <a:cubicBezTo>
                  <a:pt x="6423767" y="1173524"/>
                  <a:pt x="6413947" y="1205209"/>
                  <a:pt x="6406979" y="1213829"/>
                </a:cubicBezTo>
                <a:cubicBezTo>
                  <a:pt x="6382818" y="1235037"/>
                  <a:pt x="6400452" y="1277327"/>
                  <a:pt x="6381928" y="1294823"/>
                </a:cubicBezTo>
                <a:cubicBezTo>
                  <a:pt x="6379195" y="1300845"/>
                  <a:pt x="6378069" y="1306615"/>
                  <a:pt x="6377948" y="1312193"/>
                </a:cubicBezTo>
                <a:lnTo>
                  <a:pt x="6379894" y="1327626"/>
                </a:lnTo>
                <a:lnTo>
                  <a:pt x="6385024" y="1331644"/>
                </a:lnTo>
                <a:lnTo>
                  <a:pt x="6383696" y="1341276"/>
                </a:lnTo>
                <a:cubicBezTo>
                  <a:pt x="6383952" y="1342166"/>
                  <a:pt x="6384208" y="1343055"/>
                  <a:pt x="6384464" y="1343945"/>
                </a:cubicBezTo>
                <a:cubicBezTo>
                  <a:pt x="6385957" y="1349040"/>
                  <a:pt x="6387253" y="1354080"/>
                  <a:pt x="6387748" y="1359134"/>
                </a:cubicBezTo>
                <a:cubicBezTo>
                  <a:pt x="6384363" y="1373109"/>
                  <a:pt x="6372802" y="1397612"/>
                  <a:pt x="6364157" y="1427803"/>
                </a:cubicBezTo>
                <a:cubicBezTo>
                  <a:pt x="6348141" y="1460349"/>
                  <a:pt x="6348362" y="1505076"/>
                  <a:pt x="6335874" y="1540278"/>
                </a:cubicBezTo>
                <a:lnTo>
                  <a:pt x="6331892" y="1547262"/>
                </a:lnTo>
                <a:lnTo>
                  <a:pt x="6332744" y="1577056"/>
                </a:lnTo>
                <a:cubicBezTo>
                  <a:pt x="6335859" y="1582205"/>
                  <a:pt x="6336674" y="1589568"/>
                  <a:pt x="6333604" y="1595898"/>
                </a:cubicBezTo>
                <a:lnTo>
                  <a:pt x="6324749" y="1703726"/>
                </a:lnTo>
                <a:cubicBezTo>
                  <a:pt x="6324080" y="1739332"/>
                  <a:pt x="6318019" y="1754453"/>
                  <a:pt x="6329594" y="1809535"/>
                </a:cubicBezTo>
                <a:cubicBezTo>
                  <a:pt x="6344930" y="1868036"/>
                  <a:pt x="6323725" y="1952670"/>
                  <a:pt x="6329062" y="2018310"/>
                </a:cubicBezTo>
                <a:cubicBezTo>
                  <a:pt x="6308075" y="2053162"/>
                  <a:pt x="6326925" y="2034561"/>
                  <a:pt x="6321735" y="2071355"/>
                </a:cubicBezTo>
                <a:lnTo>
                  <a:pt x="6322678" y="2141166"/>
                </a:lnTo>
                <a:lnTo>
                  <a:pt x="6321340" y="2154548"/>
                </a:lnTo>
                <a:lnTo>
                  <a:pt x="6316582" y="2158153"/>
                </a:lnTo>
                <a:lnTo>
                  <a:pt x="6311428" y="2178174"/>
                </a:lnTo>
                <a:cubicBezTo>
                  <a:pt x="6310177" y="2185696"/>
                  <a:pt x="6309622" y="2193828"/>
                  <a:pt x="6310192" y="2202858"/>
                </a:cubicBezTo>
                <a:cubicBezTo>
                  <a:pt x="6319667" y="2232772"/>
                  <a:pt x="6296459" y="2283357"/>
                  <a:pt x="6309211" y="2320214"/>
                </a:cubicBezTo>
                <a:cubicBezTo>
                  <a:pt x="6307537" y="2355906"/>
                  <a:pt x="6302490" y="2394678"/>
                  <a:pt x="6300151" y="2417011"/>
                </a:cubicBezTo>
                <a:cubicBezTo>
                  <a:pt x="6292303" y="2426377"/>
                  <a:pt x="6304439" y="2456509"/>
                  <a:pt x="6295176" y="2454207"/>
                </a:cubicBezTo>
                <a:cubicBezTo>
                  <a:pt x="6299335" y="2464947"/>
                  <a:pt x="6297305" y="2476105"/>
                  <a:pt x="6293727" y="2487203"/>
                </a:cubicBezTo>
                <a:lnTo>
                  <a:pt x="6285477" y="2512282"/>
                </a:lnTo>
                <a:cubicBezTo>
                  <a:pt x="6285720" y="2512961"/>
                  <a:pt x="6285962" y="2513640"/>
                  <a:pt x="6286205" y="2514318"/>
                </a:cubicBezTo>
                <a:cubicBezTo>
                  <a:pt x="6292347" y="2534324"/>
                  <a:pt x="6298487" y="2554328"/>
                  <a:pt x="6304629" y="2574334"/>
                </a:cubicBezTo>
                <a:lnTo>
                  <a:pt x="6303842" y="2579877"/>
                </a:lnTo>
                <a:cubicBezTo>
                  <a:pt x="6303729" y="2585644"/>
                  <a:pt x="6304006" y="2603388"/>
                  <a:pt x="6303953" y="2608928"/>
                </a:cubicBezTo>
                <a:lnTo>
                  <a:pt x="6303530" y="2613111"/>
                </a:lnTo>
                <a:lnTo>
                  <a:pt x="6297474" y="2621996"/>
                </a:lnTo>
                <a:lnTo>
                  <a:pt x="6299263" y="2634265"/>
                </a:lnTo>
                <a:lnTo>
                  <a:pt x="6293065" y="2647237"/>
                </a:lnTo>
                <a:cubicBezTo>
                  <a:pt x="6294685" y="2648158"/>
                  <a:pt x="6296180" y="2649356"/>
                  <a:pt x="6297496" y="2650786"/>
                </a:cubicBezTo>
                <a:lnTo>
                  <a:pt x="6301708" y="2661993"/>
                </a:lnTo>
                <a:lnTo>
                  <a:pt x="6295884" y="2670949"/>
                </a:lnTo>
                <a:cubicBezTo>
                  <a:pt x="6304913" y="2672007"/>
                  <a:pt x="6294429" y="2681695"/>
                  <a:pt x="6291714" y="2690255"/>
                </a:cubicBezTo>
                <a:lnTo>
                  <a:pt x="6292327" y="2695683"/>
                </a:lnTo>
                <a:lnTo>
                  <a:pt x="6284410" y="2713964"/>
                </a:lnTo>
                <a:lnTo>
                  <a:pt x="6280410" y="2730175"/>
                </a:lnTo>
                <a:lnTo>
                  <a:pt x="6288082" y="2763497"/>
                </a:lnTo>
                <a:lnTo>
                  <a:pt x="6260924" y="3051539"/>
                </a:lnTo>
                <a:cubicBezTo>
                  <a:pt x="6251455" y="3165645"/>
                  <a:pt x="6222174" y="3216611"/>
                  <a:pt x="6210151" y="3335396"/>
                </a:cubicBezTo>
                <a:lnTo>
                  <a:pt x="6212034" y="3456509"/>
                </a:lnTo>
                <a:lnTo>
                  <a:pt x="6197490" y="3531827"/>
                </a:lnTo>
                <a:lnTo>
                  <a:pt x="6208018" y="3570877"/>
                </a:lnTo>
                <a:lnTo>
                  <a:pt x="6205920" y="3583849"/>
                </a:lnTo>
                <a:lnTo>
                  <a:pt x="6199616" y="3592763"/>
                </a:lnTo>
                <a:cubicBezTo>
                  <a:pt x="6191839" y="3613948"/>
                  <a:pt x="6196204" y="3641245"/>
                  <a:pt x="6181288" y="3653485"/>
                </a:cubicBezTo>
                <a:cubicBezTo>
                  <a:pt x="6178087" y="3659316"/>
                  <a:pt x="6176516" y="3664985"/>
                  <a:pt x="6175963" y="3670528"/>
                </a:cubicBezTo>
                <a:lnTo>
                  <a:pt x="6176722" y="3685990"/>
                </a:lnTo>
                <a:lnTo>
                  <a:pt x="6181549" y="3690283"/>
                </a:lnTo>
                <a:lnTo>
                  <a:pt x="6179476" y="3699787"/>
                </a:lnTo>
                <a:cubicBezTo>
                  <a:pt x="6179664" y="3700686"/>
                  <a:pt x="6179852" y="3701586"/>
                  <a:pt x="6180040" y="3702486"/>
                </a:cubicBezTo>
                <a:cubicBezTo>
                  <a:pt x="6181140" y="3707637"/>
                  <a:pt x="6182047" y="3712728"/>
                  <a:pt x="6182155" y="3717784"/>
                </a:cubicBezTo>
                <a:cubicBezTo>
                  <a:pt x="6156678" y="3711701"/>
                  <a:pt x="6178864" y="3759789"/>
                  <a:pt x="6158980" y="3746229"/>
                </a:cubicBezTo>
                <a:cubicBezTo>
                  <a:pt x="6144630" y="3780750"/>
                  <a:pt x="6117520" y="3867558"/>
                  <a:pt x="6096049" y="3924910"/>
                </a:cubicBezTo>
                <a:lnTo>
                  <a:pt x="6069712" y="3989353"/>
                </a:lnTo>
                <a:lnTo>
                  <a:pt x="6067330" y="4033899"/>
                </a:lnTo>
                <a:cubicBezTo>
                  <a:pt x="6065506" y="4070470"/>
                  <a:pt x="6063599" y="4110146"/>
                  <a:pt x="6061081" y="4142250"/>
                </a:cubicBezTo>
                <a:cubicBezTo>
                  <a:pt x="6055260" y="4200007"/>
                  <a:pt x="6045907" y="4278998"/>
                  <a:pt x="6042858" y="4329442"/>
                </a:cubicBezTo>
                <a:cubicBezTo>
                  <a:pt x="6038376" y="4381764"/>
                  <a:pt x="6036461" y="4433012"/>
                  <a:pt x="6034182" y="4456184"/>
                </a:cubicBezTo>
                <a:lnTo>
                  <a:pt x="6029178" y="4468478"/>
                </a:lnTo>
                <a:lnTo>
                  <a:pt x="6029974" y="4469862"/>
                </a:lnTo>
                <a:cubicBezTo>
                  <a:pt x="6031287" y="4476321"/>
                  <a:pt x="6030316" y="4480555"/>
                  <a:pt x="6028340" y="4483797"/>
                </a:cubicBezTo>
                <a:lnTo>
                  <a:pt x="6025168" y="4487091"/>
                </a:lnTo>
                <a:lnTo>
                  <a:pt x="6023164" y="4496728"/>
                </a:lnTo>
                <a:lnTo>
                  <a:pt x="6016839" y="4515918"/>
                </a:lnTo>
                <a:cubicBezTo>
                  <a:pt x="6017189" y="4517049"/>
                  <a:pt x="6017537" y="4518182"/>
                  <a:pt x="6017886" y="4519316"/>
                </a:cubicBezTo>
                <a:lnTo>
                  <a:pt x="6011819" y="4547957"/>
                </a:lnTo>
                <a:lnTo>
                  <a:pt x="6012791" y="4548262"/>
                </a:lnTo>
                <a:cubicBezTo>
                  <a:pt x="6014837" y="4549595"/>
                  <a:pt x="6016087" y="4551811"/>
                  <a:pt x="6015703" y="4555939"/>
                </a:cubicBezTo>
                <a:cubicBezTo>
                  <a:pt x="6031790" y="4548276"/>
                  <a:pt x="6021405" y="4557977"/>
                  <a:pt x="6018854" y="4570815"/>
                </a:cubicBezTo>
                <a:cubicBezTo>
                  <a:pt x="6021736" y="4583801"/>
                  <a:pt x="6030754" y="4622347"/>
                  <a:pt x="6033000" y="4633846"/>
                </a:cubicBezTo>
                <a:lnTo>
                  <a:pt x="6032325" y="4639816"/>
                </a:lnTo>
                <a:lnTo>
                  <a:pt x="6032549" y="4639923"/>
                </a:lnTo>
                <a:cubicBezTo>
                  <a:pt x="6032911" y="4641190"/>
                  <a:pt x="6032878" y="4643141"/>
                  <a:pt x="6032309" y="4646192"/>
                </a:cubicBezTo>
                <a:lnTo>
                  <a:pt x="6031095" y="4650706"/>
                </a:lnTo>
                <a:lnTo>
                  <a:pt x="6029786" y="4662290"/>
                </a:lnTo>
                <a:cubicBezTo>
                  <a:pt x="6030161" y="4663587"/>
                  <a:pt x="6030536" y="4664883"/>
                  <a:pt x="6030911" y="4666180"/>
                </a:cubicBezTo>
                <a:lnTo>
                  <a:pt x="6033630" y="4667585"/>
                </a:lnTo>
                <a:lnTo>
                  <a:pt x="6033189" y="4668660"/>
                </a:lnTo>
                <a:cubicBezTo>
                  <a:pt x="6027286" y="4676831"/>
                  <a:pt x="6019767" y="4679345"/>
                  <a:pt x="6038764" y="4689807"/>
                </a:cubicBezTo>
                <a:cubicBezTo>
                  <a:pt x="6028616" y="4708535"/>
                  <a:pt x="6040474" y="4712235"/>
                  <a:pt x="6042217" y="4737890"/>
                </a:cubicBezTo>
                <a:cubicBezTo>
                  <a:pt x="6033362" y="4748600"/>
                  <a:pt x="6035273" y="4757223"/>
                  <a:pt x="6040543" y="4765657"/>
                </a:cubicBezTo>
                <a:cubicBezTo>
                  <a:pt x="6034416" y="4790618"/>
                  <a:pt x="6040696" y="4813399"/>
                  <a:pt x="6039956" y="4841463"/>
                </a:cubicBezTo>
                <a:lnTo>
                  <a:pt x="6057123" y="4969863"/>
                </a:lnTo>
                <a:lnTo>
                  <a:pt x="6055039" y="4974028"/>
                </a:lnTo>
                <a:cubicBezTo>
                  <a:pt x="6053860" y="4976933"/>
                  <a:pt x="6053409" y="4978909"/>
                  <a:pt x="6053462" y="4980318"/>
                </a:cubicBezTo>
                <a:lnTo>
                  <a:pt x="6053643" y="4980501"/>
                </a:lnTo>
                <a:lnTo>
                  <a:pt x="6051733" y="4986338"/>
                </a:lnTo>
                <a:lnTo>
                  <a:pt x="6049602" y="4991296"/>
                </a:lnTo>
                <a:cubicBezTo>
                  <a:pt x="6058123" y="5019829"/>
                  <a:pt x="6066643" y="5048361"/>
                  <a:pt x="6075165" y="5076895"/>
                </a:cubicBezTo>
                <a:lnTo>
                  <a:pt x="6073751" y="5081568"/>
                </a:lnTo>
                <a:cubicBezTo>
                  <a:pt x="6073034" y="5084748"/>
                  <a:pt x="6072888" y="5086810"/>
                  <a:pt x="6073150" y="5088173"/>
                </a:cubicBezTo>
                <a:lnTo>
                  <a:pt x="6073355" y="5088300"/>
                </a:lnTo>
                <a:lnTo>
                  <a:pt x="6072362" y="5094558"/>
                </a:lnTo>
                <a:cubicBezTo>
                  <a:pt x="6070184" y="5105196"/>
                  <a:pt x="6067588" y="5115626"/>
                  <a:pt x="6064726" y="5125620"/>
                </a:cubicBezTo>
                <a:cubicBezTo>
                  <a:pt x="6063568" y="5154527"/>
                  <a:pt x="6065189" y="5244020"/>
                  <a:pt x="6065415" y="5268004"/>
                </a:cubicBezTo>
                <a:cubicBezTo>
                  <a:pt x="6065637" y="5268513"/>
                  <a:pt x="6065860" y="5269021"/>
                  <a:pt x="6066081" y="5269530"/>
                </a:cubicBezTo>
                <a:lnTo>
                  <a:pt x="6043407" y="5390941"/>
                </a:lnTo>
                <a:cubicBezTo>
                  <a:pt x="6032545" y="5438194"/>
                  <a:pt x="6020942" y="5465286"/>
                  <a:pt x="6025377" y="5539927"/>
                </a:cubicBezTo>
                <a:cubicBezTo>
                  <a:pt x="6019787" y="5610775"/>
                  <a:pt x="6013913" y="5740573"/>
                  <a:pt x="6010052" y="5791594"/>
                </a:cubicBezTo>
                <a:cubicBezTo>
                  <a:pt x="5989401" y="5787060"/>
                  <a:pt x="6018524" y="5849672"/>
                  <a:pt x="5994220" y="5855206"/>
                </a:cubicBezTo>
                <a:cubicBezTo>
                  <a:pt x="5995282" y="5860240"/>
                  <a:pt x="5980598" y="5868910"/>
                  <a:pt x="5982580" y="5873582"/>
                </a:cubicBezTo>
                <a:cubicBezTo>
                  <a:pt x="5982922" y="5874401"/>
                  <a:pt x="5983265" y="5875218"/>
                  <a:pt x="5983608" y="5876037"/>
                </a:cubicBezTo>
                <a:lnTo>
                  <a:pt x="5983535" y="5886534"/>
                </a:lnTo>
                <a:lnTo>
                  <a:pt x="5988737" y="5888644"/>
                </a:lnTo>
                <a:cubicBezTo>
                  <a:pt x="5989948" y="5893707"/>
                  <a:pt x="5991159" y="5898769"/>
                  <a:pt x="5992371" y="5903832"/>
                </a:cubicBezTo>
                <a:cubicBezTo>
                  <a:pt x="5992924" y="5909651"/>
                  <a:pt x="5992578" y="5916068"/>
                  <a:pt x="5990780" y="5923391"/>
                </a:cubicBezTo>
                <a:cubicBezTo>
                  <a:pt x="5975822" y="5948880"/>
                  <a:pt x="6013580" y="5981626"/>
                  <a:pt x="5993870" y="6013205"/>
                </a:cubicBezTo>
                <a:cubicBezTo>
                  <a:pt x="5988486" y="6024901"/>
                  <a:pt x="5991718" y="6066777"/>
                  <a:pt x="5997673" y="6074018"/>
                </a:cubicBezTo>
                <a:cubicBezTo>
                  <a:pt x="5998007" y="6081731"/>
                  <a:pt x="6007861" y="6126985"/>
                  <a:pt x="6014840" y="6130837"/>
                </a:cubicBezTo>
                <a:cubicBezTo>
                  <a:pt x="6022998" y="6137057"/>
                  <a:pt x="5999420" y="6156330"/>
                  <a:pt x="6010704" y="6152982"/>
                </a:cubicBezTo>
                <a:cubicBezTo>
                  <a:pt x="6008682" y="6186619"/>
                  <a:pt x="6039938" y="6191636"/>
                  <a:pt x="6038294" y="6221100"/>
                </a:cubicBezTo>
                <a:cubicBezTo>
                  <a:pt x="6039643" y="6222126"/>
                  <a:pt x="6046356" y="6257468"/>
                  <a:pt x="6052331" y="6287550"/>
                </a:cubicBezTo>
                <a:cubicBezTo>
                  <a:pt x="6058307" y="6317632"/>
                  <a:pt x="6082079" y="6391312"/>
                  <a:pt x="6074143" y="6401595"/>
                </a:cubicBezTo>
                <a:cubicBezTo>
                  <a:pt x="6074931" y="6423902"/>
                  <a:pt x="6059614" y="6432919"/>
                  <a:pt x="6060199" y="6487110"/>
                </a:cubicBezTo>
                <a:cubicBezTo>
                  <a:pt x="6075583" y="6574474"/>
                  <a:pt x="6076150" y="6553611"/>
                  <a:pt x="6081156" y="6588589"/>
                </a:cubicBezTo>
                <a:cubicBezTo>
                  <a:pt x="6102088" y="6637976"/>
                  <a:pt x="6067660" y="6687723"/>
                  <a:pt x="6114944" y="6769963"/>
                </a:cubicBezTo>
                <a:cubicBezTo>
                  <a:pt x="6130462" y="6819284"/>
                  <a:pt x="6119243" y="6817955"/>
                  <a:pt x="6128950" y="6835814"/>
                </a:cubicBezTo>
                <a:lnTo>
                  <a:pt x="6132536" y="6858000"/>
                </a:lnTo>
                <a:lnTo>
                  <a:pt x="4789511" y="6858000"/>
                </a:lnTo>
                <a:lnTo>
                  <a:pt x="1866294" y="6858000"/>
                </a:lnTo>
                <a:lnTo>
                  <a:pt x="1705866" y="6858000"/>
                </a:lnTo>
                <a:lnTo>
                  <a:pt x="1343025" y="6858000"/>
                </a:lnTo>
                <a:lnTo>
                  <a:pt x="523269" y="6858000"/>
                </a:lnTo>
                <a:lnTo>
                  <a:pt x="362841"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7A4DC74-6FA0-8BD1-35B3-BB63885B4AE7}"/>
              </a:ext>
            </a:extLst>
          </p:cNvPr>
          <p:cNvSpPr>
            <a:spLocks noGrp="1"/>
          </p:cNvSpPr>
          <p:nvPr>
            <p:ph idx="1"/>
          </p:nvPr>
        </p:nvSpPr>
        <p:spPr>
          <a:xfrm>
            <a:off x="764957" y="1839066"/>
            <a:ext cx="5212080" cy="3140840"/>
          </a:xfrm>
        </p:spPr>
        <p:txBody>
          <a:bodyPr>
            <a:normAutofit lnSpcReduction="10000"/>
          </a:bodyPr>
          <a:lstStyle/>
          <a:p>
            <a:pPr marL="0" indent="0">
              <a:buNone/>
            </a:pPr>
            <a:r>
              <a:rPr lang="en-CA" sz="3200" dirty="0"/>
              <a:t>Large earthquakes don’t happen very often, but it’s important to be prepared</a:t>
            </a:r>
          </a:p>
          <a:p>
            <a:pPr marL="0" indent="0">
              <a:buNone/>
            </a:pPr>
            <a:endParaRPr lang="en-CA" sz="2000" dirty="0"/>
          </a:p>
          <a:p>
            <a:pPr marL="0" indent="0">
              <a:buNone/>
            </a:pPr>
            <a:endParaRPr lang="en-CA" sz="2000" dirty="0"/>
          </a:p>
          <a:p>
            <a:pPr marL="0" indent="0">
              <a:buNone/>
            </a:pPr>
            <a:r>
              <a:rPr lang="en-CA" sz="3200" dirty="0"/>
              <a:t>What are some things we can do to stay safe?</a:t>
            </a:r>
          </a:p>
          <a:p>
            <a:pPr marL="0" indent="0">
              <a:buNone/>
            </a:pPr>
            <a:endParaRPr lang="en-CA" sz="2000" dirty="0"/>
          </a:p>
        </p:txBody>
      </p:sp>
      <p:pic>
        <p:nvPicPr>
          <p:cNvPr id="5" name="Picture 4">
            <a:extLst>
              <a:ext uri="{FF2B5EF4-FFF2-40B4-BE49-F238E27FC236}">
                <a16:creationId xmlns:a16="http://schemas.microsoft.com/office/drawing/2014/main" id="{EE6F160A-6BD3-0BE4-4EF9-643667BC06EA}"/>
              </a:ext>
            </a:extLst>
          </p:cNvPr>
          <p:cNvPicPr>
            <a:picLocks noChangeAspect="1"/>
          </p:cNvPicPr>
          <p:nvPr/>
        </p:nvPicPr>
        <p:blipFill>
          <a:blip r:embed="rId3"/>
          <a:stretch>
            <a:fillRect/>
          </a:stretch>
        </p:blipFill>
        <p:spPr>
          <a:xfrm>
            <a:off x="6616682" y="1066966"/>
            <a:ext cx="5575318" cy="5198983"/>
          </a:xfrm>
          <a:prstGeom prst="rect">
            <a:avLst/>
          </a:prstGeom>
        </p:spPr>
      </p:pic>
      <p:sp>
        <p:nvSpPr>
          <p:cNvPr id="2" name="Title 1">
            <a:extLst>
              <a:ext uri="{FF2B5EF4-FFF2-40B4-BE49-F238E27FC236}">
                <a16:creationId xmlns:a16="http://schemas.microsoft.com/office/drawing/2014/main" id="{052B6416-E4EF-79A6-01DF-E05F7F665673}"/>
              </a:ext>
            </a:extLst>
          </p:cNvPr>
          <p:cNvSpPr>
            <a:spLocks noGrp="1"/>
          </p:cNvSpPr>
          <p:nvPr>
            <p:ph type="title"/>
          </p:nvPr>
        </p:nvSpPr>
        <p:spPr>
          <a:xfrm>
            <a:off x="548390" y="547255"/>
            <a:ext cx="7286876" cy="1330840"/>
          </a:xfrm>
        </p:spPr>
        <p:txBody>
          <a:bodyPr>
            <a:normAutofit/>
          </a:bodyPr>
          <a:lstStyle/>
          <a:p>
            <a:r>
              <a:rPr lang="en-CA" b="1" dirty="0">
                <a:solidFill>
                  <a:srgbClr val="006699"/>
                </a:solidFill>
                <a:latin typeface="Congenial Black" panose="02000503040000020004" pitchFamily="2" charset="0"/>
              </a:rPr>
              <a:t> Surviving Earthquakes</a:t>
            </a:r>
          </a:p>
        </p:txBody>
      </p:sp>
      <p:sp>
        <p:nvSpPr>
          <p:cNvPr id="6" name="TextBox 5">
            <a:extLst>
              <a:ext uri="{FF2B5EF4-FFF2-40B4-BE49-F238E27FC236}">
                <a16:creationId xmlns:a16="http://schemas.microsoft.com/office/drawing/2014/main" id="{6475BFAD-FED5-35B2-CB8F-932CA033457B}"/>
              </a:ext>
            </a:extLst>
          </p:cNvPr>
          <p:cNvSpPr txBox="1"/>
          <p:nvPr/>
        </p:nvSpPr>
        <p:spPr>
          <a:xfrm>
            <a:off x="320040" y="5509260"/>
            <a:ext cx="21145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3200" b="1" i="0" u="none" strike="noStrike" kern="1200" cap="none" spc="0" normalizeH="0" baseline="0" noProof="0" dirty="0">
                <a:ln>
                  <a:noFill/>
                </a:ln>
                <a:solidFill>
                  <a:srgbClr val="006699"/>
                </a:solidFill>
                <a:effectLst/>
                <a:uLnTx/>
                <a:uFillTx/>
                <a:latin typeface="Congenial Black" panose="02000503040000020004" pitchFamily="2" charset="0"/>
                <a:ea typeface="+mn-ea"/>
                <a:cs typeface="+mn-cs"/>
              </a:rPr>
              <a:t>AT HOME?</a:t>
            </a:r>
          </a:p>
        </p:txBody>
      </p:sp>
      <p:sp>
        <p:nvSpPr>
          <p:cNvPr id="7" name="TextBox 6">
            <a:extLst>
              <a:ext uri="{FF2B5EF4-FFF2-40B4-BE49-F238E27FC236}">
                <a16:creationId xmlns:a16="http://schemas.microsoft.com/office/drawing/2014/main" id="{1976AB19-44FA-32BE-8960-EE45D550A8BC}"/>
              </a:ext>
            </a:extLst>
          </p:cNvPr>
          <p:cNvSpPr txBox="1"/>
          <p:nvPr/>
        </p:nvSpPr>
        <p:spPr>
          <a:xfrm>
            <a:off x="2586989" y="5004980"/>
            <a:ext cx="265685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3200" b="1" i="0" u="none" strike="noStrike" kern="1200" cap="none" spc="0" normalizeH="0" baseline="0" noProof="0" dirty="0">
                <a:ln>
                  <a:noFill/>
                </a:ln>
                <a:solidFill>
                  <a:srgbClr val="006699"/>
                </a:solidFill>
                <a:effectLst/>
                <a:uLnTx/>
                <a:uFillTx/>
                <a:latin typeface="Congenial Black" panose="02000503040000020004" pitchFamily="2" charset="0"/>
                <a:ea typeface="+mn-ea"/>
                <a:cs typeface="+mn-cs"/>
              </a:rPr>
              <a:t>AT SCHOOL?</a:t>
            </a:r>
          </a:p>
        </p:txBody>
      </p:sp>
      <p:sp>
        <p:nvSpPr>
          <p:cNvPr id="8" name="TextBox 7">
            <a:extLst>
              <a:ext uri="{FF2B5EF4-FFF2-40B4-BE49-F238E27FC236}">
                <a16:creationId xmlns:a16="http://schemas.microsoft.com/office/drawing/2014/main" id="{993C341A-E6F4-917C-8435-67946AE38E64}"/>
              </a:ext>
            </a:extLst>
          </p:cNvPr>
          <p:cNvSpPr txBox="1"/>
          <p:nvPr/>
        </p:nvSpPr>
        <p:spPr>
          <a:xfrm>
            <a:off x="3291840" y="5931490"/>
            <a:ext cx="588729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3200" b="1" i="0" u="none" strike="noStrike" kern="1200" cap="none" spc="0" normalizeH="0" baseline="0" noProof="0" dirty="0">
                <a:ln>
                  <a:noFill/>
                </a:ln>
                <a:solidFill>
                  <a:srgbClr val="006699"/>
                </a:solidFill>
                <a:effectLst/>
                <a:uLnTx/>
                <a:uFillTx/>
                <a:latin typeface="Congenial Black" panose="02000503040000020004" pitchFamily="2" charset="0"/>
                <a:ea typeface="+mn-ea"/>
                <a:cs typeface="+mn-cs"/>
              </a:rPr>
              <a:t>IN OUR REGION/PROVINCE?</a:t>
            </a:r>
          </a:p>
        </p:txBody>
      </p:sp>
      <p:sp>
        <p:nvSpPr>
          <p:cNvPr id="9" name="TextBox 8">
            <a:extLst>
              <a:ext uri="{FF2B5EF4-FFF2-40B4-BE49-F238E27FC236}">
                <a16:creationId xmlns:a16="http://schemas.microsoft.com/office/drawing/2014/main" id="{E3D57BD7-238B-5D98-C596-327ECFA6C749}"/>
              </a:ext>
            </a:extLst>
          </p:cNvPr>
          <p:cNvSpPr txBox="1"/>
          <p:nvPr/>
        </p:nvSpPr>
        <p:spPr>
          <a:xfrm>
            <a:off x="9689112" y="6416328"/>
            <a:ext cx="6099048" cy="369332"/>
          </a:xfrm>
          <a:prstGeom prst="rect">
            <a:avLst/>
          </a:prstGeom>
          <a:noFill/>
        </p:spPr>
        <p:txBody>
          <a:bodyPr wrap="square">
            <a:spAutoFit/>
          </a:bodyPr>
          <a:lstStyle/>
          <a:p>
            <a:r>
              <a:rPr lang="en-CA" i="1" dirty="0"/>
              <a:t>Image: Shake Out BC</a:t>
            </a:r>
          </a:p>
        </p:txBody>
      </p:sp>
    </p:spTree>
    <p:extLst>
      <p:ext uri="{BB962C8B-B14F-4D97-AF65-F5344CB8AC3E}">
        <p14:creationId xmlns:p14="http://schemas.microsoft.com/office/powerpoint/2010/main" val="281098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6AFBB4EA-1B93-3B84-631B-A764BCC5EC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853" b="1"/>
          <a:stretch/>
        </p:blipFill>
        <p:spPr bwMode="auto">
          <a:xfrm>
            <a:off x="205553" y="3324041"/>
            <a:ext cx="6189158" cy="333964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52B8D89-CC2B-45CC-DDA6-8A22AE5C61F2}"/>
              </a:ext>
            </a:extLst>
          </p:cNvPr>
          <p:cNvSpPr>
            <a:spLocks noGrp="1"/>
          </p:cNvSpPr>
          <p:nvPr>
            <p:ph idx="1"/>
          </p:nvPr>
        </p:nvSpPr>
        <p:spPr>
          <a:xfrm>
            <a:off x="356487" y="1577339"/>
            <a:ext cx="5737988" cy="2436437"/>
          </a:xfrm>
        </p:spPr>
        <p:txBody>
          <a:bodyPr>
            <a:normAutofit/>
          </a:bodyPr>
          <a:lstStyle/>
          <a:p>
            <a:pPr marL="0" indent="0">
              <a:buNone/>
            </a:pPr>
            <a:r>
              <a:rPr lang="en-CA" b="1" dirty="0"/>
              <a:t>Building Codes</a:t>
            </a:r>
          </a:p>
          <a:p>
            <a:pPr marL="0" indent="0">
              <a:buNone/>
            </a:pPr>
            <a:r>
              <a:rPr lang="en-CA" dirty="0"/>
              <a:t>Research is used to develop our building code.  These are updated approximately every 5 years.</a:t>
            </a:r>
          </a:p>
        </p:txBody>
      </p:sp>
      <p:sp>
        <p:nvSpPr>
          <p:cNvPr id="5" name="TextBox 4">
            <a:extLst>
              <a:ext uri="{FF2B5EF4-FFF2-40B4-BE49-F238E27FC236}">
                <a16:creationId xmlns:a16="http://schemas.microsoft.com/office/drawing/2014/main" id="{DA12AB41-D26F-A8A0-5023-E2F4C681DF19}"/>
              </a:ext>
            </a:extLst>
          </p:cNvPr>
          <p:cNvSpPr txBox="1"/>
          <p:nvPr/>
        </p:nvSpPr>
        <p:spPr>
          <a:xfrm>
            <a:off x="356487" y="568526"/>
            <a:ext cx="8149590" cy="830997"/>
          </a:xfrm>
          <a:prstGeom prst="rect">
            <a:avLst/>
          </a:prstGeom>
          <a:noFill/>
        </p:spPr>
        <p:txBody>
          <a:bodyPr wrap="square" rtlCol="0">
            <a:spAutoFit/>
          </a:bodyPr>
          <a:lstStyle/>
          <a:p>
            <a:r>
              <a:rPr lang="en-CA" sz="4800" b="1" dirty="0">
                <a:solidFill>
                  <a:srgbClr val="006699"/>
                </a:solidFill>
                <a:latin typeface="Congenial Black" panose="02000503040000020004" pitchFamily="2" charset="0"/>
              </a:rPr>
              <a:t>IN OUR REGION/PROVINCE</a:t>
            </a:r>
          </a:p>
        </p:txBody>
      </p:sp>
      <p:pic>
        <p:nvPicPr>
          <p:cNvPr id="4098" name="Picture 2">
            <a:extLst>
              <a:ext uri="{FF2B5EF4-FFF2-40B4-BE49-F238E27FC236}">
                <a16:creationId xmlns:a16="http://schemas.microsoft.com/office/drawing/2014/main" id="{570C12B1-E923-5D76-B1B8-5AF1016D21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1199" y="3324041"/>
            <a:ext cx="4959088" cy="333705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9F9DA71-590D-9F21-34B6-E7F8F90180F4}"/>
              </a:ext>
            </a:extLst>
          </p:cNvPr>
          <p:cNvSpPr txBox="1"/>
          <p:nvPr/>
        </p:nvSpPr>
        <p:spPr>
          <a:xfrm>
            <a:off x="6243777" y="1577339"/>
            <a:ext cx="5615812" cy="2031325"/>
          </a:xfrm>
          <a:prstGeom prst="rect">
            <a:avLst/>
          </a:prstGeom>
          <a:noFill/>
        </p:spPr>
        <p:txBody>
          <a:bodyPr wrap="square" rtlCol="0">
            <a:spAutoFit/>
          </a:bodyPr>
          <a:lstStyle/>
          <a:p>
            <a:r>
              <a:rPr lang="en-CA" sz="2800" b="1" dirty="0"/>
              <a:t>Earthquake Early Warning (2024)</a:t>
            </a:r>
          </a:p>
          <a:p>
            <a:endParaRPr lang="en-CA" sz="1400" dirty="0"/>
          </a:p>
          <a:p>
            <a:r>
              <a:rPr lang="en-CA" sz="2800" dirty="0"/>
              <a:t>Provide seconds to tens of seconds of warning before strong shaking arrives.</a:t>
            </a:r>
          </a:p>
        </p:txBody>
      </p:sp>
      <p:sp>
        <p:nvSpPr>
          <p:cNvPr id="4" name="TextBox 3">
            <a:extLst>
              <a:ext uri="{FF2B5EF4-FFF2-40B4-BE49-F238E27FC236}">
                <a16:creationId xmlns:a16="http://schemas.microsoft.com/office/drawing/2014/main" id="{C2B6C94D-270B-6A9D-6CF4-BFE42CCC7A6D}"/>
              </a:ext>
            </a:extLst>
          </p:cNvPr>
          <p:cNvSpPr txBox="1"/>
          <p:nvPr/>
        </p:nvSpPr>
        <p:spPr>
          <a:xfrm>
            <a:off x="652151" y="6291762"/>
            <a:ext cx="609904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dirty="0">
                <a:solidFill>
                  <a:schemeClr val="bg1"/>
                </a:solidFill>
                <a:effectLst/>
                <a:latin typeface="Poppins" panose="00000500000000000000" pitchFamily="2" charset="0"/>
              </a:rPr>
              <a:t>Images: DARREN STONE &amp; BRUCE STOTESBURY</a:t>
            </a:r>
          </a:p>
        </p:txBody>
      </p:sp>
    </p:spTree>
    <p:extLst>
      <p:ext uri="{BB962C8B-B14F-4D97-AF65-F5344CB8AC3E}">
        <p14:creationId xmlns:p14="http://schemas.microsoft.com/office/powerpoint/2010/main" val="2614207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73FFE-738B-62E8-6E0D-00325FE9FF20}"/>
              </a:ext>
            </a:extLst>
          </p:cNvPr>
          <p:cNvSpPr>
            <a:spLocks noGrp="1"/>
          </p:cNvSpPr>
          <p:nvPr>
            <p:ph type="title"/>
          </p:nvPr>
        </p:nvSpPr>
        <p:spPr>
          <a:xfrm>
            <a:off x="838200" y="616585"/>
            <a:ext cx="10515600" cy="1325563"/>
          </a:xfrm>
        </p:spPr>
        <p:txBody>
          <a:bodyPr>
            <a:normAutofit/>
          </a:bodyPr>
          <a:lstStyle/>
          <a:p>
            <a:pPr algn="ctr"/>
            <a:r>
              <a:rPr lang="en-CA" sz="5400" b="1" dirty="0">
                <a:latin typeface="Congenial SemiBold" panose="02000503040000020004" pitchFamily="2" charset="0"/>
              </a:rPr>
              <a:t>Magnitude</a:t>
            </a:r>
          </a:p>
        </p:txBody>
      </p:sp>
      <p:sp>
        <p:nvSpPr>
          <p:cNvPr id="3" name="Content Placeholder 2">
            <a:extLst>
              <a:ext uri="{FF2B5EF4-FFF2-40B4-BE49-F238E27FC236}">
                <a16:creationId xmlns:a16="http://schemas.microsoft.com/office/drawing/2014/main" id="{88E27AEA-0BCD-D0F5-6A39-7937460FEF55}"/>
              </a:ext>
            </a:extLst>
          </p:cNvPr>
          <p:cNvSpPr>
            <a:spLocks noGrp="1"/>
          </p:cNvSpPr>
          <p:nvPr>
            <p:ph idx="1"/>
          </p:nvPr>
        </p:nvSpPr>
        <p:spPr>
          <a:xfrm>
            <a:off x="754380" y="1837054"/>
            <a:ext cx="10869930" cy="4780915"/>
          </a:xfrm>
        </p:spPr>
        <p:txBody>
          <a:bodyPr>
            <a:normAutofit/>
          </a:bodyPr>
          <a:lstStyle/>
          <a:p>
            <a:pPr marL="0" indent="0" rtl="0" fontAlgn="base">
              <a:spcBef>
                <a:spcPts val="0"/>
              </a:spcBef>
              <a:spcAft>
                <a:spcPts val="0"/>
              </a:spcAft>
              <a:buNone/>
            </a:pPr>
            <a:r>
              <a:rPr lang="en-US" sz="3200" b="1" dirty="0">
                <a:solidFill>
                  <a:srgbClr val="000000"/>
                </a:solidFill>
                <a:latin typeface="Calibri" panose="020F0502020204030204" pitchFamily="34" charset="0"/>
              </a:rPr>
              <a:t>Used to describe the overall “size” or strength of an earthquake.</a:t>
            </a:r>
          </a:p>
          <a:p>
            <a:pPr marL="0" indent="0" rtl="0" fontAlgn="base">
              <a:spcBef>
                <a:spcPts val="0"/>
              </a:spcBef>
              <a:spcAft>
                <a:spcPts val="0"/>
              </a:spcAft>
              <a:buNone/>
            </a:pPr>
            <a:endParaRPr lang="en-US" sz="3200" b="1" dirty="0">
              <a:solidFill>
                <a:srgbClr val="000000"/>
              </a:solidFill>
              <a:latin typeface="Calibri" panose="020F0502020204030204" pitchFamily="34" charset="0"/>
            </a:endParaRPr>
          </a:p>
          <a:p>
            <a:pPr marL="0" indent="0" rtl="0" fontAlgn="base">
              <a:spcBef>
                <a:spcPts val="0"/>
              </a:spcBef>
              <a:spcAft>
                <a:spcPts val="0"/>
              </a:spcAft>
              <a:buNone/>
            </a:pPr>
            <a:r>
              <a:rPr lang="en-US" sz="3200" b="1" i="0" u="none" strike="noStrike" dirty="0">
                <a:solidFill>
                  <a:srgbClr val="000000"/>
                </a:solidFill>
                <a:effectLst/>
                <a:latin typeface="Calibri" panose="020F0502020204030204" pitchFamily="34" charset="0"/>
              </a:rPr>
              <a:t>Richter Magnitude (M</a:t>
            </a:r>
            <a:r>
              <a:rPr lang="en-US" sz="3200" b="1" i="0" u="none" strike="noStrike" baseline="-25000" dirty="0">
                <a:solidFill>
                  <a:srgbClr val="000000"/>
                </a:solidFill>
                <a:effectLst/>
                <a:latin typeface="Calibri" panose="020F0502020204030204" pitchFamily="34" charset="0"/>
              </a:rPr>
              <a:t>L</a:t>
            </a:r>
            <a:r>
              <a:rPr lang="en-US" sz="3200" b="1" i="0" u="none" strike="noStrike" dirty="0">
                <a:solidFill>
                  <a:srgbClr val="000000"/>
                </a:solidFill>
                <a:effectLst/>
                <a:latin typeface="Calibri" panose="020F0502020204030204" pitchFamily="34" charset="0"/>
              </a:rPr>
              <a:t>): </a:t>
            </a:r>
            <a:r>
              <a:rPr lang="en-US" sz="3200" b="0" i="0" u="none" strike="noStrike" dirty="0">
                <a:solidFill>
                  <a:srgbClr val="000000"/>
                </a:solidFill>
                <a:effectLst/>
                <a:latin typeface="Calibri" panose="020F0502020204030204" pitchFamily="34" charset="0"/>
              </a:rPr>
              <a:t>Calculated from amplitude of waves on a seismogram. Used for local smaller events M&lt;4.</a:t>
            </a:r>
          </a:p>
          <a:p>
            <a:pPr rtl="0" fontAlgn="base">
              <a:spcBef>
                <a:spcPts val="0"/>
              </a:spcBef>
              <a:spcAft>
                <a:spcPts val="0"/>
              </a:spcAft>
              <a:buFont typeface="Arial" panose="020B0604020202020204" pitchFamily="34" charset="0"/>
              <a:buChar char="•"/>
            </a:pPr>
            <a:endParaRPr lang="en-US" sz="3200" b="1" i="0" u="none" strike="noStrike" dirty="0">
              <a:solidFill>
                <a:srgbClr val="000000"/>
              </a:solidFill>
              <a:effectLst/>
              <a:latin typeface="Arial" panose="020B0604020202020204" pitchFamily="34" charset="0"/>
            </a:endParaRPr>
          </a:p>
          <a:p>
            <a:pPr rtl="0" fontAlgn="base">
              <a:spcBef>
                <a:spcPts val="400"/>
              </a:spcBef>
              <a:spcAft>
                <a:spcPts val="0"/>
              </a:spcAft>
              <a:buFont typeface="Arial" panose="020B0604020202020204" pitchFamily="34" charset="0"/>
              <a:buChar char="•"/>
            </a:pPr>
            <a:r>
              <a:rPr lang="en-US" sz="3200" b="1" i="0" u="none" strike="noStrike" dirty="0">
                <a:solidFill>
                  <a:srgbClr val="000000"/>
                </a:solidFill>
                <a:effectLst/>
                <a:latin typeface="Calibri" panose="020F0502020204030204" pitchFamily="34" charset="0"/>
              </a:rPr>
              <a:t>M6</a:t>
            </a:r>
            <a:r>
              <a:rPr lang="en-US" sz="3200" b="0" i="0" u="none" strike="noStrike" dirty="0">
                <a:solidFill>
                  <a:srgbClr val="000000"/>
                </a:solidFill>
                <a:effectLst/>
                <a:latin typeface="Calibri" panose="020F0502020204030204" pitchFamily="34" charset="0"/>
              </a:rPr>
              <a:t> is </a:t>
            </a:r>
            <a:r>
              <a:rPr lang="en-US" sz="3200" b="1" i="0" u="none" strike="noStrike" dirty="0">
                <a:solidFill>
                  <a:srgbClr val="000000"/>
                </a:solidFill>
                <a:effectLst/>
                <a:latin typeface="Calibri" panose="020F0502020204030204" pitchFamily="34" charset="0"/>
              </a:rPr>
              <a:t>10x</a:t>
            </a:r>
            <a:r>
              <a:rPr lang="en-US" sz="3200" b="0" i="0" u="none" strike="noStrike" dirty="0">
                <a:solidFill>
                  <a:srgbClr val="000000"/>
                </a:solidFill>
                <a:effectLst/>
                <a:latin typeface="Calibri" panose="020F0502020204030204" pitchFamily="34" charset="0"/>
              </a:rPr>
              <a:t> </a:t>
            </a:r>
            <a:r>
              <a:rPr lang="en-US" sz="3200" b="1" i="0" u="none" strike="noStrike" dirty="0">
                <a:solidFill>
                  <a:srgbClr val="000000"/>
                </a:solidFill>
                <a:effectLst/>
                <a:latin typeface="Calibri" panose="020F0502020204030204" pitchFamily="34" charset="0"/>
              </a:rPr>
              <a:t>larger</a:t>
            </a:r>
            <a:r>
              <a:rPr lang="en-US" sz="3200" b="0" i="0" u="none" strike="noStrike" dirty="0">
                <a:solidFill>
                  <a:srgbClr val="000000"/>
                </a:solidFill>
                <a:effectLst/>
                <a:latin typeface="Calibri" panose="020F0502020204030204" pitchFamily="34" charset="0"/>
              </a:rPr>
              <a:t> than </a:t>
            </a:r>
            <a:r>
              <a:rPr lang="en-US" sz="3200" b="1" i="0" u="none" strike="noStrike" dirty="0">
                <a:solidFill>
                  <a:srgbClr val="000000"/>
                </a:solidFill>
                <a:effectLst/>
                <a:latin typeface="Calibri" panose="020F0502020204030204" pitchFamily="34" charset="0"/>
              </a:rPr>
              <a:t>M5</a:t>
            </a:r>
            <a:r>
              <a:rPr lang="en-US" sz="3200" b="0" i="0" u="none" strike="noStrike" dirty="0">
                <a:solidFill>
                  <a:srgbClr val="000000"/>
                </a:solidFill>
                <a:effectLst/>
                <a:latin typeface="Calibri" panose="020F0502020204030204" pitchFamily="34" charset="0"/>
              </a:rPr>
              <a:t> (logarithmic)</a:t>
            </a:r>
          </a:p>
          <a:p>
            <a:pPr rtl="0" fontAlgn="base">
              <a:spcBef>
                <a:spcPts val="400"/>
              </a:spcBef>
              <a:spcAft>
                <a:spcPts val="0"/>
              </a:spcAft>
              <a:buFont typeface="Arial" panose="020B0604020202020204" pitchFamily="34" charset="0"/>
              <a:buChar char="•"/>
            </a:pPr>
            <a:endParaRPr lang="en-US" sz="3200" dirty="0">
              <a:solidFill>
                <a:srgbClr val="000000"/>
              </a:solidFill>
              <a:latin typeface="Calibri" panose="020F0502020204030204" pitchFamily="34" charset="0"/>
            </a:endParaRPr>
          </a:p>
          <a:p>
            <a:pPr rtl="0" fontAlgn="base">
              <a:spcBef>
                <a:spcPts val="400"/>
              </a:spcBef>
              <a:spcAft>
                <a:spcPts val="0"/>
              </a:spcAft>
              <a:buFont typeface="Arial" panose="020B0604020202020204" pitchFamily="34" charset="0"/>
              <a:buChar char="•"/>
            </a:pPr>
            <a:r>
              <a:rPr lang="en-US" sz="3200" b="1" i="0" u="none" strike="noStrike" dirty="0">
                <a:solidFill>
                  <a:srgbClr val="000000"/>
                </a:solidFill>
                <a:effectLst/>
                <a:latin typeface="Calibri" panose="020F0502020204030204" pitchFamily="34" charset="0"/>
              </a:rPr>
              <a:t>M6</a:t>
            </a:r>
            <a:r>
              <a:rPr lang="en-US" sz="3200" b="0" i="0" u="none" strike="noStrike" dirty="0">
                <a:solidFill>
                  <a:srgbClr val="000000"/>
                </a:solidFill>
                <a:effectLst/>
                <a:latin typeface="Calibri" panose="020F0502020204030204" pitchFamily="34" charset="0"/>
              </a:rPr>
              <a:t> releases </a:t>
            </a:r>
            <a:r>
              <a:rPr lang="en-US" sz="3200" b="1" i="0" u="none" strike="noStrike" dirty="0">
                <a:solidFill>
                  <a:srgbClr val="000000"/>
                </a:solidFill>
                <a:effectLst/>
                <a:latin typeface="Calibri" panose="020F0502020204030204" pitchFamily="34" charset="0"/>
              </a:rPr>
              <a:t>32x</a:t>
            </a:r>
            <a:r>
              <a:rPr lang="en-US" sz="3200" b="0" i="0" u="none" strike="noStrike" dirty="0">
                <a:solidFill>
                  <a:srgbClr val="000000"/>
                </a:solidFill>
                <a:effectLst/>
                <a:latin typeface="Calibri" panose="020F0502020204030204" pitchFamily="34" charset="0"/>
              </a:rPr>
              <a:t> </a:t>
            </a:r>
            <a:r>
              <a:rPr lang="en-US" sz="3200" b="1" i="0" u="none" strike="noStrike" dirty="0">
                <a:solidFill>
                  <a:srgbClr val="000000"/>
                </a:solidFill>
                <a:effectLst/>
                <a:latin typeface="Calibri" panose="020F0502020204030204" pitchFamily="34" charset="0"/>
              </a:rPr>
              <a:t>more energy </a:t>
            </a:r>
            <a:r>
              <a:rPr lang="en-US" sz="3200" b="0" i="0" u="none" strike="noStrike" dirty="0">
                <a:solidFill>
                  <a:srgbClr val="000000"/>
                </a:solidFill>
                <a:effectLst/>
                <a:latin typeface="Calibri" panose="020F0502020204030204" pitchFamily="34" charset="0"/>
              </a:rPr>
              <a:t>than </a:t>
            </a:r>
            <a:r>
              <a:rPr lang="en-US" sz="3200" b="1" i="0" u="none" strike="noStrike" dirty="0">
                <a:solidFill>
                  <a:srgbClr val="000000"/>
                </a:solidFill>
                <a:effectLst/>
                <a:latin typeface="Calibri" panose="020F0502020204030204" pitchFamily="34" charset="0"/>
              </a:rPr>
              <a:t>M5</a:t>
            </a:r>
            <a:endParaRPr lang="en-US" sz="3200" b="1" i="0" u="none" strike="noStrike" dirty="0">
              <a:solidFill>
                <a:srgbClr val="000000"/>
              </a:solidFill>
              <a:effectLst/>
              <a:latin typeface="Arial" panose="020B0604020202020204" pitchFamily="34" charset="0"/>
            </a:endParaRPr>
          </a:p>
          <a:p>
            <a:pPr marL="0" indent="0">
              <a:buNone/>
            </a:pPr>
            <a:endParaRPr lang="en-CA" dirty="0"/>
          </a:p>
        </p:txBody>
      </p:sp>
      <p:pic>
        <p:nvPicPr>
          <p:cNvPr id="4" name="Picture 3">
            <a:extLst>
              <a:ext uri="{FF2B5EF4-FFF2-40B4-BE49-F238E27FC236}">
                <a16:creationId xmlns:a16="http://schemas.microsoft.com/office/drawing/2014/main" id="{47B09BFA-BA46-EE03-6B86-C0B86AA097D6}"/>
              </a:ext>
            </a:extLst>
          </p:cNvPr>
          <p:cNvPicPr>
            <a:picLocks noChangeAspect="1"/>
          </p:cNvPicPr>
          <p:nvPr/>
        </p:nvPicPr>
        <p:blipFill>
          <a:blip r:embed="rId3"/>
          <a:stretch>
            <a:fillRect/>
          </a:stretch>
        </p:blipFill>
        <p:spPr>
          <a:xfrm>
            <a:off x="7581900" y="4111986"/>
            <a:ext cx="4610100" cy="1924050"/>
          </a:xfrm>
          <a:prstGeom prst="rect">
            <a:avLst/>
          </a:prstGeom>
        </p:spPr>
      </p:pic>
    </p:spTree>
    <p:extLst>
      <p:ext uri="{BB962C8B-B14F-4D97-AF65-F5344CB8AC3E}">
        <p14:creationId xmlns:p14="http://schemas.microsoft.com/office/powerpoint/2010/main" val="32963495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CB1AC9-5094-5178-DEEB-71F5B425C56E}"/>
              </a:ext>
            </a:extLst>
          </p:cNvPr>
          <p:cNvSpPr>
            <a:spLocks noGrp="1"/>
          </p:cNvSpPr>
          <p:nvPr>
            <p:ph idx="1"/>
          </p:nvPr>
        </p:nvSpPr>
        <p:spPr>
          <a:xfrm>
            <a:off x="7146445" y="1957155"/>
            <a:ext cx="4772974" cy="1697159"/>
          </a:xfrm>
        </p:spPr>
        <p:txBody>
          <a:bodyPr vert="horz" lIns="91440" tIns="45720" rIns="91440" bIns="45720" rtlCol="0">
            <a:normAutofit/>
          </a:bodyPr>
          <a:lstStyle/>
          <a:p>
            <a:pPr marL="0" indent="0">
              <a:buNone/>
            </a:pPr>
            <a:r>
              <a:rPr lang="en-US" sz="3200" dirty="0"/>
              <a:t>Do you know our school’s emergency procedures?</a:t>
            </a:r>
          </a:p>
        </p:txBody>
      </p:sp>
      <p:pic>
        <p:nvPicPr>
          <p:cNvPr id="11" name="Picture 2" descr="SchoolShake">
            <a:extLst>
              <a:ext uri="{FF2B5EF4-FFF2-40B4-BE49-F238E27FC236}">
                <a16:creationId xmlns:a16="http://schemas.microsoft.com/office/drawing/2014/main" id="{B9888CE9-C3FE-5253-8A85-B621CE87EB6B}"/>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472381" y="3756172"/>
            <a:ext cx="3848322" cy="2240337"/>
          </a:xfrm>
          <a:prstGeom prst="rect">
            <a:avLst/>
          </a:prstGeom>
          <a:noFill/>
          <a:extLst>
            <a:ext uri="{909E8E84-426E-40DD-AFC4-6F175D3DCCD1}">
              <a14:hiddenFill xmlns:a14="http://schemas.microsoft.com/office/drawing/2010/main">
                <a:solidFill>
                  <a:srgbClr val="FFFFFF"/>
                </a:solidFill>
              </a14:hiddenFill>
            </a:ext>
          </a:extLst>
        </p:spPr>
      </p:pic>
      <p:pic>
        <p:nvPicPr>
          <p:cNvPr id="8" name="Online Media 7" title="Lessons save lives: the story of Tilly Smith">
            <a:hlinkClick r:id="" action="ppaction://media"/>
            <a:extLst>
              <a:ext uri="{FF2B5EF4-FFF2-40B4-BE49-F238E27FC236}">
                <a16:creationId xmlns:a16="http://schemas.microsoft.com/office/drawing/2014/main" id="{326CA27B-5DF6-A1BF-8476-AE68BDDE9144}"/>
              </a:ext>
            </a:extLst>
          </p:cNvPr>
          <p:cNvPicPr>
            <a:picLocks noRot="1" noChangeAspect="1"/>
          </p:cNvPicPr>
          <p:nvPr>
            <a:videoFile r:link="rId1"/>
          </p:nvPr>
        </p:nvPicPr>
        <p:blipFill>
          <a:blip r:embed="rId5"/>
          <a:stretch>
            <a:fillRect/>
          </a:stretch>
        </p:blipFill>
        <p:spPr>
          <a:xfrm>
            <a:off x="637409" y="1980305"/>
            <a:ext cx="5955339" cy="4466505"/>
          </a:xfrm>
          <a:prstGeom prst="rect">
            <a:avLst/>
          </a:prstGeom>
        </p:spPr>
      </p:pic>
      <p:sp>
        <p:nvSpPr>
          <p:cNvPr id="12" name="TextBox 11">
            <a:extLst>
              <a:ext uri="{FF2B5EF4-FFF2-40B4-BE49-F238E27FC236}">
                <a16:creationId xmlns:a16="http://schemas.microsoft.com/office/drawing/2014/main" id="{E595E957-8918-447D-AB47-74FA4B50300B}"/>
              </a:ext>
            </a:extLst>
          </p:cNvPr>
          <p:cNvSpPr txBox="1"/>
          <p:nvPr/>
        </p:nvSpPr>
        <p:spPr>
          <a:xfrm>
            <a:off x="976452" y="726915"/>
            <a:ext cx="4578528" cy="830997"/>
          </a:xfrm>
          <a:prstGeom prst="rect">
            <a:avLst/>
          </a:prstGeom>
          <a:noFill/>
        </p:spPr>
        <p:txBody>
          <a:bodyPr wrap="square" rtlCol="0">
            <a:spAutoFit/>
          </a:bodyPr>
          <a:lstStyle/>
          <a:p>
            <a:r>
              <a:rPr lang="en-CA" sz="4800" b="1" dirty="0">
                <a:solidFill>
                  <a:srgbClr val="006699"/>
                </a:solidFill>
                <a:latin typeface="Congenial Black" panose="02000503040000020004" pitchFamily="2" charset="0"/>
              </a:rPr>
              <a:t>AT SCHOOL</a:t>
            </a:r>
          </a:p>
        </p:txBody>
      </p:sp>
    </p:spTree>
    <p:extLst>
      <p:ext uri="{BB962C8B-B14F-4D97-AF65-F5344CB8AC3E}">
        <p14:creationId xmlns:p14="http://schemas.microsoft.com/office/powerpoint/2010/main" val="123503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1"/>
                                        </p:tgtEl>
                                        <p:attrNameLst>
                                          <p:attrName>r</p:attrName>
                                        </p:attrNameLst>
                                      </p:cBhvr>
                                    </p:animRot>
                                    <p:animRot by="-240000">
                                      <p:cBhvr>
                                        <p:cTn id="7" dur="200" fill="hold">
                                          <p:stCondLst>
                                            <p:cond delay="200"/>
                                          </p:stCondLst>
                                        </p:cTn>
                                        <p:tgtEl>
                                          <p:spTgt spid="11"/>
                                        </p:tgtEl>
                                        <p:attrNameLst>
                                          <p:attrName>r</p:attrName>
                                        </p:attrNameLst>
                                      </p:cBhvr>
                                    </p:animRot>
                                    <p:animRot by="240000">
                                      <p:cBhvr>
                                        <p:cTn id="8" dur="200" fill="hold">
                                          <p:stCondLst>
                                            <p:cond delay="400"/>
                                          </p:stCondLst>
                                        </p:cTn>
                                        <p:tgtEl>
                                          <p:spTgt spid="11"/>
                                        </p:tgtEl>
                                        <p:attrNameLst>
                                          <p:attrName>r</p:attrName>
                                        </p:attrNameLst>
                                      </p:cBhvr>
                                    </p:animRot>
                                    <p:animRot by="-240000">
                                      <p:cBhvr>
                                        <p:cTn id="9" dur="200" fill="hold">
                                          <p:stCondLst>
                                            <p:cond delay="600"/>
                                          </p:stCondLst>
                                        </p:cTn>
                                        <p:tgtEl>
                                          <p:spTgt spid="11"/>
                                        </p:tgtEl>
                                        <p:attrNameLst>
                                          <p:attrName>r</p:attrName>
                                        </p:attrNameLst>
                                      </p:cBhvr>
                                    </p:animRot>
                                    <p:animRot by="120000">
                                      <p:cBhvr>
                                        <p:cTn id="10"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8"/>
                </p:tgtEl>
              </p:cMediaNode>
            </p:video>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8B3A2D1A-45FC-4F95-B150-1C13EF2F6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33" name="Rectangle 1032">
            <a:extLst>
              <a:ext uri="{FF2B5EF4-FFF2-40B4-BE49-F238E27FC236}">
                <a16:creationId xmlns:a16="http://schemas.microsoft.com/office/drawing/2014/main" id="{F3768FD5-DD7A-43C7-8DEA-1F5DB3CB5B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C289A3D6-0CB8-D554-79CF-4E1CE387BA54}"/>
              </a:ext>
            </a:extLst>
          </p:cNvPr>
          <p:cNvSpPr txBox="1"/>
          <p:nvPr/>
        </p:nvSpPr>
        <p:spPr>
          <a:xfrm>
            <a:off x="168333" y="3621088"/>
            <a:ext cx="3469524" cy="2398713"/>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CA" sz="5400" b="1" i="0" u="none" strike="noStrike" kern="1200" cap="none" spc="0" normalizeH="0" baseline="0" noProof="0" dirty="0">
                <a:ln>
                  <a:noFill/>
                </a:ln>
                <a:solidFill>
                  <a:srgbClr val="006699"/>
                </a:solidFill>
                <a:effectLst/>
                <a:uLnTx/>
                <a:uFillTx/>
                <a:latin typeface="Congenial Black" panose="02000503040000020004" pitchFamily="2" charset="0"/>
                <a:ea typeface="+mn-ea"/>
                <a:cs typeface="+mn-cs"/>
              </a:rPr>
              <a:t>AT HOME</a:t>
            </a:r>
            <a:endParaRPr kumimoji="0" lang="en-US" sz="54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pic>
        <p:nvPicPr>
          <p:cNvPr id="1026" name="Picture 2" descr="illustration of the impacts of a tsunami">
            <a:extLst>
              <a:ext uri="{FF2B5EF4-FFF2-40B4-BE49-F238E27FC236}">
                <a16:creationId xmlns:a16="http://schemas.microsoft.com/office/drawing/2014/main" id="{D35ADA6F-5E05-E53D-1F76-2B5109ADC3E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139" r="1020" b="-1"/>
          <a:stretch/>
        </p:blipFill>
        <p:spPr bwMode="auto">
          <a:xfrm>
            <a:off x="1" y="-592919"/>
            <a:ext cx="12191999" cy="3154014"/>
          </a:xfrm>
          <a:custGeom>
            <a:avLst/>
            <a:gdLst/>
            <a:ahLst/>
            <a:cxnLst/>
            <a:rect l="l" t="t" r="r" b="b"/>
            <a:pathLst>
              <a:path w="12191999" h="3428999">
                <a:moveTo>
                  <a:pt x="0" y="0"/>
                </a:moveTo>
                <a:lnTo>
                  <a:pt x="12191999" y="0"/>
                </a:lnTo>
                <a:lnTo>
                  <a:pt x="12191999" y="920893"/>
                </a:lnTo>
                <a:lnTo>
                  <a:pt x="12191999" y="1514929"/>
                </a:lnTo>
                <a:lnTo>
                  <a:pt x="12191999" y="3130902"/>
                </a:lnTo>
                <a:lnTo>
                  <a:pt x="12188051" y="3131476"/>
                </a:lnTo>
                <a:cubicBezTo>
                  <a:pt x="12153000" y="3135813"/>
                  <a:pt x="12133655" y="3136025"/>
                  <a:pt x="12112012" y="3138906"/>
                </a:cubicBezTo>
                <a:cubicBezTo>
                  <a:pt x="12076970" y="3145595"/>
                  <a:pt x="12039899" y="3160769"/>
                  <a:pt x="12018752" y="3165642"/>
                </a:cubicBezTo>
                <a:lnTo>
                  <a:pt x="11985122" y="3168147"/>
                </a:lnTo>
                <a:lnTo>
                  <a:pt x="11986344" y="3172878"/>
                </a:lnTo>
                <a:lnTo>
                  <a:pt x="11973852" y="3173226"/>
                </a:lnTo>
                <a:lnTo>
                  <a:pt x="11945968" y="3173341"/>
                </a:lnTo>
                <a:cubicBezTo>
                  <a:pt x="11928568" y="3174057"/>
                  <a:pt x="11880184" y="3172923"/>
                  <a:pt x="11862470" y="3174654"/>
                </a:cubicBezTo>
                <a:cubicBezTo>
                  <a:pt x="11857360" y="3179700"/>
                  <a:pt x="11849473" y="3182451"/>
                  <a:pt x="11839688" y="3183726"/>
                </a:cubicBezTo>
                <a:lnTo>
                  <a:pt x="11818138" y="3183868"/>
                </a:lnTo>
                <a:lnTo>
                  <a:pt x="11693161" y="3196027"/>
                </a:lnTo>
                <a:lnTo>
                  <a:pt x="11675978" y="3196936"/>
                </a:lnTo>
                <a:lnTo>
                  <a:pt x="11666672" y="3201013"/>
                </a:lnTo>
                <a:cubicBezTo>
                  <a:pt x="11659568" y="3201827"/>
                  <a:pt x="11639160" y="3201301"/>
                  <a:pt x="11633348" y="3201823"/>
                </a:cubicBezTo>
                <a:lnTo>
                  <a:pt x="11631806" y="3204144"/>
                </a:lnTo>
                <a:cubicBezTo>
                  <a:pt x="11613292" y="3207852"/>
                  <a:pt x="11543654" y="3220200"/>
                  <a:pt x="11522270" y="3224070"/>
                </a:cubicBezTo>
                <a:cubicBezTo>
                  <a:pt x="11517998" y="3220503"/>
                  <a:pt x="11508432" y="3226137"/>
                  <a:pt x="11503503" y="3227361"/>
                </a:cubicBezTo>
                <a:cubicBezTo>
                  <a:pt x="11502740" y="3224959"/>
                  <a:pt x="11490808" y="3224226"/>
                  <a:pt x="11487288" y="3226364"/>
                </a:cubicBezTo>
                <a:cubicBezTo>
                  <a:pt x="11403406" y="3238085"/>
                  <a:pt x="11445394" y="3213864"/>
                  <a:pt x="11397514" y="3229209"/>
                </a:cubicBezTo>
                <a:cubicBezTo>
                  <a:pt x="11389044" y="3230225"/>
                  <a:pt x="11382180" y="3229256"/>
                  <a:pt x="11376160" y="3227461"/>
                </a:cubicBezTo>
                <a:lnTo>
                  <a:pt x="11367180" y="3223774"/>
                </a:lnTo>
                <a:lnTo>
                  <a:pt x="11332420" y="3230742"/>
                </a:lnTo>
                <a:cubicBezTo>
                  <a:pt x="11315298" y="3233171"/>
                  <a:pt x="11297277" y="3234781"/>
                  <a:pt x="11278786" y="3235517"/>
                </a:cubicBezTo>
                <a:cubicBezTo>
                  <a:pt x="11274637" y="3230607"/>
                  <a:pt x="11260123" y="3237582"/>
                  <a:pt x="11253295" y="3238964"/>
                </a:cubicBezTo>
                <a:cubicBezTo>
                  <a:pt x="11253224" y="3235757"/>
                  <a:pt x="11238096" y="3234220"/>
                  <a:pt x="11232727" y="3236871"/>
                </a:cubicBezTo>
                <a:cubicBezTo>
                  <a:pt x="11119903" y="3248332"/>
                  <a:pt x="11183388" y="3218382"/>
                  <a:pt x="11115682" y="3236341"/>
                </a:cubicBezTo>
                <a:cubicBezTo>
                  <a:pt x="11104356" y="3237278"/>
                  <a:pt x="11095858" y="3235671"/>
                  <a:pt x="11088768" y="3233017"/>
                </a:cubicBezTo>
                <a:lnTo>
                  <a:pt x="11076012" y="3226390"/>
                </a:lnTo>
                <a:lnTo>
                  <a:pt x="11066016" y="3228753"/>
                </a:lnTo>
                <a:cubicBezTo>
                  <a:pt x="11028292" y="3228939"/>
                  <a:pt x="11017169" y="3222147"/>
                  <a:pt x="10995221" y="3228989"/>
                </a:cubicBezTo>
                <a:cubicBezTo>
                  <a:pt x="10962786" y="3214768"/>
                  <a:pt x="10973708" y="3227571"/>
                  <a:pt x="10949038" y="3229747"/>
                </a:cubicBezTo>
                <a:cubicBezTo>
                  <a:pt x="10929576" y="3232582"/>
                  <a:pt x="10965306" y="3238039"/>
                  <a:pt x="10946231" y="3238844"/>
                </a:cubicBezTo>
                <a:cubicBezTo>
                  <a:pt x="10925596" y="3235173"/>
                  <a:pt x="10926566" y="3246575"/>
                  <a:pt x="10905107" y="3242085"/>
                </a:cubicBezTo>
                <a:cubicBezTo>
                  <a:pt x="10910320" y="3233495"/>
                  <a:pt x="10862761" y="3243750"/>
                  <a:pt x="10861282" y="3236246"/>
                </a:cubicBezTo>
                <a:cubicBezTo>
                  <a:pt x="10843055" y="3246977"/>
                  <a:pt x="10833897" y="3233757"/>
                  <a:pt x="10809627" y="3237064"/>
                </a:cubicBezTo>
                <a:cubicBezTo>
                  <a:pt x="10798198" y="3241124"/>
                  <a:pt x="10789952" y="3241821"/>
                  <a:pt x="10778718" y="3237455"/>
                </a:cubicBezTo>
                <a:cubicBezTo>
                  <a:pt x="10726069" y="3257219"/>
                  <a:pt x="10746866" y="3238339"/>
                  <a:pt x="10697595" y="3245939"/>
                </a:cubicBezTo>
                <a:cubicBezTo>
                  <a:pt x="10655146" y="3253933"/>
                  <a:pt x="10607026" y="3259119"/>
                  <a:pt x="10565970" y="3278201"/>
                </a:cubicBezTo>
                <a:cubicBezTo>
                  <a:pt x="10558434" y="3283608"/>
                  <a:pt x="10539930" y="3285654"/>
                  <a:pt x="10524645" y="3282773"/>
                </a:cubicBezTo>
                <a:cubicBezTo>
                  <a:pt x="10522018" y="3282276"/>
                  <a:pt x="10519582" y="3281649"/>
                  <a:pt x="10517421" y="3280913"/>
                </a:cubicBezTo>
                <a:cubicBezTo>
                  <a:pt x="10481928" y="3283832"/>
                  <a:pt x="10352108" y="3296870"/>
                  <a:pt x="10311683" y="3300288"/>
                </a:cubicBezTo>
                <a:cubicBezTo>
                  <a:pt x="10308410" y="3293342"/>
                  <a:pt x="10287968" y="3305875"/>
                  <a:pt x="10274873" y="3301423"/>
                </a:cubicBezTo>
                <a:cubicBezTo>
                  <a:pt x="10265494" y="3297516"/>
                  <a:pt x="10257104" y="3300407"/>
                  <a:pt x="10247307" y="3300714"/>
                </a:cubicBezTo>
                <a:cubicBezTo>
                  <a:pt x="10234401" y="3297643"/>
                  <a:pt x="10192308" y="3303190"/>
                  <a:pt x="10181334" y="3307168"/>
                </a:cubicBezTo>
                <a:cubicBezTo>
                  <a:pt x="10155109" y="3320992"/>
                  <a:pt x="10095518" y="3310726"/>
                  <a:pt x="10073729" y="3321318"/>
                </a:cubicBezTo>
                <a:cubicBezTo>
                  <a:pt x="10065823" y="3322872"/>
                  <a:pt x="10058087" y="3323501"/>
                  <a:pt x="10050495" y="3323554"/>
                </a:cubicBezTo>
                <a:lnTo>
                  <a:pt x="10029247" y="3322387"/>
                </a:lnTo>
                <a:lnTo>
                  <a:pt x="10023206" y="3319426"/>
                </a:lnTo>
                <a:lnTo>
                  <a:pt x="10010221" y="3320159"/>
                </a:lnTo>
                <a:lnTo>
                  <a:pt x="10006500" y="3319709"/>
                </a:lnTo>
                <a:cubicBezTo>
                  <a:pt x="9999392" y="3318836"/>
                  <a:pt x="9992376" y="3318075"/>
                  <a:pt x="9985433" y="3317775"/>
                </a:cubicBezTo>
                <a:cubicBezTo>
                  <a:pt x="9994564" y="3332623"/>
                  <a:pt x="9927872" y="3317665"/>
                  <a:pt x="9947096" y="3329673"/>
                </a:cubicBezTo>
                <a:cubicBezTo>
                  <a:pt x="9910530" y="3330603"/>
                  <a:pt x="9938422" y="3341787"/>
                  <a:pt x="9894468" y="3331125"/>
                </a:cubicBezTo>
                <a:cubicBezTo>
                  <a:pt x="9837697" y="3343266"/>
                  <a:pt x="9748207" y="3338748"/>
                  <a:pt x="9703741" y="3357170"/>
                </a:cubicBezTo>
                <a:cubicBezTo>
                  <a:pt x="9709264" y="3350136"/>
                  <a:pt x="9685337" y="3344679"/>
                  <a:pt x="9668763" y="3348169"/>
                </a:cubicBezTo>
                <a:cubicBezTo>
                  <a:pt x="9688139" y="3320571"/>
                  <a:pt x="9603232" y="3373038"/>
                  <a:pt x="9588644" y="3354205"/>
                </a:cubicBezTo>
                <a:cubicBezTo>
                  <a:pt x="9587925" y="3371689"/>
                  <a:pt x="9513642" y="3401336"/>
                  <a:pt x="9478680" y="3386990"/>
                </a:cubicBezTo>
                <a:cubicBezTo>
                  <a:pt x="9425416" y="3390492"/>
                  <a:pt x="9387699" y="3404944"/>
                  <a:pt x="9331856" y="3399166"/>
                </a:cubicBezTo>
                <a:cubicBezTo>
                  <a:pt x="9330123" y="3401505"/>
                  <a:pt x="9327283" y="3403463"/>
                  <a:pt x="9323679" y="3405145"/>
                </a:cubicBezTo>
                <a:lnTo>
                  <a:pt x="9311620" y="3409223"/>
                </a:lnTo>
                <a:lnTo>
                  <a:pt x="9309289" y="3408926"/>
                </a:lnTo>
                <a:cubicBezTo>
                  <a:pt x="9300131" y="3408873"/>
                  <a:pt x="9295442" y="3409859"/>
                  <a:pt x="9292731" y="3411301"/>
                </a:cubicBezTo>
                <a:lnTo>
                  <a:pt x="9290814" y="3413412"/>
                </a:lnTo>
                <a:lnTo>
                  <a:pt x="9279990" y="3415541"/>
                </a:lnTo>
                <a:lnTo>
                  <a:pt x="9260104" y="3421077"/>
                </a:lnTo>
                <a:lnTo>
                  <a:pt x="9255034" y="3420853"/>
                </a:lnTo>
                <a:lnTo>
                  <a:pt x="9222941" y="3427242"/>
                </a:lnTo>
                <a:lnTo>
                  <a:pt x="9221858" y="3426731"/>
                </a:lnTo>
                <a:cubicBezTo>
                  <a:pt x="9218700" y="3425733"/>
                  <a:pt x="9214983" y="3425271"/>
                  <a:pt x="9210014" y="3425917"/>
                </a:cubicBezTo>
                <a:cubicBezTo>
                  <a:pt x="9208256" y="3416158"/>
                  <a:pt x="9203342" y="3422957"/>
                  <a:pt x="9188839" y="3425728"/>
                </a:cubicBezTo>
                <a:cubicBezTo>
                  <a:pt x="9182870" y="3411188"/>
                  <a:pt x="9147335" y="3424352"/>
                  <a:pt x="9132080" y="3417886"/>
                </a:cubicBezTo>
                <a:cubicBezTo>
                  <a:pt x="9121557" y="3420249"/>
                  <a:pt x="9110321" y="3422482"/>
                  <a:pt x="9098549" y="3424480"/>
                </a:cubicBezTo>
                <a:lnTo>
                  <a:pt x="9003970" y="3425484"/>
                </a:lnTo>
                <a:lnTo>
                  <a:pt x="8904921" y="3413774"/>
                </a:lnTo>
                <a:cubicBezTo>
                  <a:pt x="8868284" y="3413519"/>
                  <a:pt x="8836559" y="3409171"/>
                  <a:pt x="8805551" y="3412237"/>
                </a:cubicBezTo>
                <a:cubicBezTo>
                  <a:pt x="8792955" y="3408854"/>
                  <a:pt x="8781083" y="3407488"/>
                  <a:pt x="8769572" y="3412551"/>
                </a:cubicBezTo>
                <a:cubicBezTo>
                  <a:pt x="8735382" y="3410862"/>
                  <a:pt x="8727105" y="3403632"/>
                  <a:pt x="8705440" y="3409271"/>
                </a:cubicBezTo>
                <a:cubicBezTo>
                  <a:pt x="8686231" y="3397576"/>
                  <a:pt x="8685094" y="3402040"/>
                  <a:pt x="8676067" y="3405389"/>
                </a:cubicBezTo>
                <a:lnTo>
                  <a:pt x="8674779" y="3405628"/>
                </a:lnTo>
                <a:lnTo>
                  <a:pt x="8672154" y="3403956"/>
                </a:lnTo>
                <a:lnTo>
                  <a:pt x="8666720" y="3403182"/>
                </a:lnTo>
                <a:lnTo>
                  <a:pt x="8651886" y="3403680"/>
                </a:lnTo>
                <a:lnTo>
                  <a:pt x="8646307" y="3404298"/>
                </a:lnTo>
                <a:cubicBezTo>
                  <a:pt x="8642465" y="3404565"/>
                  <a:pt x="8639912" y="3404534"/>
                  <a:pt x="8638145" y="3404287"/>
                </a:cubicBezTo>
                <a:lnTo>
                  <a:pt x="8637941" y="3404149"/>
                </a:lnTo>
                <a:lnTo>
                  <a:pt x="8630296" y="3404406"/>
                </a:lnTo>
                <a:cubicBezTo>
                  <a:pt x="8617394" y="3405155"/>
                  <a:pt x="8604838" y="3406180"/>
                  <a:pt x="8592887" y="3407398"/>
                </a:cubicBezTo>
                <a:cubicBezTo>
                  <a:pt x="8582781" y="3399722"/>
                  <a:pt x="8538622" y="3408789"/>
                  <a:pt x="8543455" y="3394319"/>
                </a:cubicBezTo>
                <a:cubicBezTo>
                  <a:pt x="8527334" y="3395534"/>
                  <a:pt x="8517583" y="3401542"/>
                  <a:pt x="8523012" y="3392051"/>
                </a:cubicBezTo>
                <a:cubicBezTo>
                  <a:pt x="8517705" y="3392178"/>
                  <a:pt x="8514435" y="3391372"/>
                  <a:pt x="8512093" y="3390108"/>
                </a:cubicBezTo>
                <a:lnTo>
                  <a:pt x="8511416" y="3389513"/>
                </a:lnTo>
                <a:lnTo>
                  <a:pt x="8475551" y="3392450"/>
                </a:lnTo>
                <a:lnTo>
                  <a:pt x="8470789" y="3391736"/>
                </a:lnTo>
                <a:lnTo>
                  <a:pt x="8447414" y="3395064"/>
                </a:lnTo>
                <a:lnTo>
                  <a:pt x="8435335" y="3396028"/>
                </a:lnTo>
                <a:lnTo>
                  <a:pt x="8431923" y="3397855"/>
                </a:lnTo>
                <a:cubicBezTo>
                  <a:pt x="8428239" y="3398965"/>
                  <a:pt x="8422959" y="3399444"/>
                  <a:pt x="8414099" y="3398491"/>
                </a:cubicBezTo>
                <a:lnTo>
                  <a:pt x="8412049" y="3397978"/>
                </a:lnTo>
                <a:lnTo>
                  <a:pt x="8397349" y="3400683"/>
                </a:lnTo>
                <a:cubicBezTo>
                  <a:pt x="8392615" y="3401933"/>
                  <a:pt x="8388424" y="3403524"/>
                  <a:pt x="8385030" y="3405585"/>
                </a:cubicBezTo>
                <a:cubicBezTo>
                  <a:pt x="8334977" y="3394568"/>
                  <a:pt x="8287750" y="3404648"/>
                  <a:pt x="8233422" y="3402742"/>
                </a:cubicBezTo>
                <a:cubicBezTo>
                  <a:pt x="8209936" y="3385601"/>
                  <a:pt x="8116056" y="3406588"/>
                  <a:pt x="8102569" y="3423208"/>
                </a:cubicBezTo>
                <a:cubicBezTo>
                  <a:pt x="8102264" y="3408645"/>
                  <a:pt x="8034186" y="3428475"/>
                  <a:pt x="8016625" y="3428989"/>
                </a:cubicBezTo>
                <a:cubicBezTo>
                  <a:pt x="8010771" y="3429161"/>
                  <a:pt x="8010530" y="3427186"/>
                  <a:pt x="8020284" y="3421076"/>
                </a:cubicBezTo>
                <a:cubicBezTo>
                  <a:pt x="8001623" y="3422777"/>
                  <a:pt x="7982361" y="3415208"/>
                  <a:pt x="7992871" y="3409037"/>
                </a:cubicBezTo>
                <a:cubicBezTo>
                  <a:pt x="7936181" y="3422244"/>
                  <a:pt x="7852511" y="3409112"/>
                  <a:pt x="7788452" y="3415110"/>
                </a:cubicBezTo>
                <a:cubicBezTo>
                  <a:pt x="7753529" y="3400598"/>
                  <a:pt x="7772461" y="3414025"/>
                  <a:pt x="7736237" y="3411311"/>
                </a:cubicBezTo>
                <a:cubicBezTo>
                  <a:pt x="7746145" y="3424670"/>
                  <a:pt x="7692261" y="3403816"/>
                  <a:pt x="7690279" y="3418893"/>
                </a:cubicBezTo>
                <a:cubicBezTo>
                  <a:pt x="7683750" y="3417921"/>
                  <a:pt x="7677487" y="3416505"/>
                  <a:pt x="7671219" y="3414970"/>
                </a:cubicBezTo>
                <a:lnTo>
                  <a:pt x="7667928" y="3414173"/>
                </a:lnTo>
                <a:lnTo>
                  <a:pt x="7654774" y="3413595"/>
                </a:lnTo>
                <a:lnTo>
                  <a:pt x="7651067" y="3410171"/>
                </a:lnTo>
                <a:lnTo>
                  <a:pt x="7631267" y="3406963"/>
                </a:lnTo>
                <a:cubicBezTo>
                  <a:pt x="7623851" y="3406267"/>
                  <a:pt x="7615871" y="3406106"/>
                  <a:pt x="7607053" y="3406809"/>
                </a:cubicBezTo>
                <a:cubicBezTo>
                  <a:pt x="7585359" y="3412784"/>
                  <a:pt x="7551579" y="3405461"/>
                  <a:pt x="7521027" y="3405904"/>
                </a:cubicBezTo>
                <a:lnTo>
                  <a:pt x="7506997" y="3407754"/>
                </a:lnTo>
                <a:lnTo>
                  <a:pt x="7461204" y="3404669"/>
                </a:lnTo>
                <a:cubicBezTo>
                  <a:pt x="7448169" y="3404071"/>
                  <a:pt x="7434640" y="3403756"/>
                  <a:pt x="7420396" y="3403975"/>
                </a:cubicBezTo>
                <a:lnTo>
                  <a:pt x="7393955" y="3405447"/>
                </a:lnTo>
                <a:lnTo>
                  <a:pt x="7387024" y="3404227"/>
                </a:lnTo>
                <a:cubicBezTo>
                  <a:pt x="7374952" y="3404363"/>
                  <a:pt x="7358975" y="3408656"/>
                  <a:pt x="7360398" y="3403441"/>
                </a:cubicBezTo>
                <a:lnTo>
                  <a:pt x="7346837" y="3405249"/>
                </a:lnTo>
                <a:lnTo>
                  <a:pt x="7333451" y="3401087"/>
                </a:lnTo>
                <a:cubicBezTo>
                  <a:pt x="7331985" y="3400120"/>
                  <a:pt x="7330882" y="3399091"/>
                  <a:pt x="7330179" y="3398037"/>
                </a:cubicBezTo>
                <a:lnTo>
                  <a:pt x="7311232" y="3399406"/>
                </a:lnTo>
                <a:lnTo>
                  <a:pt x="7295699" y="3396426"/>
                </a:lnTo>
                <a:lnTo>
                  <a:pt x="7282158" y="3398374"/>
                </a:lnTo>
                <a:lnTo>
                  <a:pt x="7276538" y="3397935"/>
                </a:lnTo>
                <a:lnTo>
                  <a:pt x="7262569" y="3396460"/>
                </a:lnTo>
                <a:cubicBezTo>
                  <a:pt x="7255407" y="3395426"/>
                  <a:pt x="7247392" y="3394180"/>
                  <a:pt x="7238468" y="3393183"/>
                </a:cubicBezTo>
                <a:lnTo>
                  <a:pt x="7230949" y="3392727"/>
                </a:lnTo>
                <a:lnTo>
                  <a:pt x="7214580" y="3387715"/>
                </a:lnTo>
                <a:cubicBezTo>
                  <a:pt x="7202670" y="3383926"/>
                  <a:pt x="7193296" y="3381373"/>
                  <a:pt x="7182893" y="3383429"/>
                </a:cubicBezTo>
                <a:cubicBezTo>
                  <a:pt x="7165160" y="3378534"/>
                  <a:pt x="7152772" y="3364815"/>
                  <a:pt x="7127104" y="3368475"/>
                </a:cubicBezTo>
                <a:cubicBezTo>
                  <a:pt x="7134894" y="3362260"/>
                  <a:pt x="7098599" y="3367723"/>
                  <a:pt x="7094311" y="3361339"/>
                </a:cubicBezTo>
                <a:cubicBezTo>
                  <a:pt x="7092331" y="3356198"/>
                  <a:pt x="7080860" y="3356657"/>
                  <a:pt x="7072124" y="3354762"/>
                </a:cubicBezTo>
                <a:cubicBezTo>
                  <a:pt x="7065898" y="3349511"/>
                  <a:pt x="7021942" y="3344717"/>
                  <a:pt x="7006638" y="3345473"/>
                </a:cubicBezTo>
                <a:cubicBezTo>
                  <a:pt x="6963504" y="3350697"/>
                  <a:pt x="6928807" y="3329559"/>
                  <a:pt x="6894320" y="3333192"/>
                </a:cubicBezTo>
                <a:cubicBezTo>
                  <a:pt x="6885290" y="3332697"/>
                  <a:pt x="6877803" y="3331507"/>
                  <a:pt x="6871318" y="3329892"/>
                </a:cubicBezTo>
                <a:lnTo>
                  <a:pt x="6855157" y="3324330"/>
                </a:lnTo>
                <a:cubicBezTo>
                  <a:pt x="6854956" y="3323109"/>
                  <a:pt x="6854755" y="3321887"/>
                  <a:pt x="6854555" y="3320665"/>
                </a:cubicBezTo>
                <a:lnTo>
                  <a:pt x="6842483" y="3318413"/>
                </a:lnTo>
                <a:lnTo>
                  <a:pt x="6840027" y="3317245"/>
                </a:lnTo>
                <a:cubicBezTo>
                  <a:pt x="6835354" y="3315001"/>
                  <a:pt x="6830588" y="3312868"/>
                  <a:pt x="6825185" y="3311114"/>
                </a:cubicBezTo>
                <a:cubicBezTo>
                  <a:pt x="6810331" y="3324866"/>
                  <a:pt x="6776772" y="3298463"/>
                  <a:pt x="6774755" y="3312168"/>
                </a:cubicBezTo>
                <a:cubicBezTo>
                  <a:pt x="6742477" y="3304924"/>
                  <a:pt x="6749024" y="3319870"/>
                  <a:pt x="6728129" y="3301832"/>
                </a:cubicBezTo>
                <a:cubicBezTo>
                  <a:pt x="6661764" y="3299056"/>
                  <a:pt x="6593104" y="3275946"/>
                  <a:pt x="6527587" y="3280829"/>
                </a:cubicBezTo>
                <a:cubicBezTo>
                  <a:pt x="6542935" y="3276465"/>
                  <a:pt x="6531033" y="3266920"/>
                  <a:pt x="6511742" y="3266067"/>
                </a:cubicBezTo>
                <a:cubicBezTo>
                  <a:pt x="6570025" y="3248440"/>
                  <a:pt x="6418649" y="3271458"/>
                  <a:pt x="6434953" y="3253360"/>
                </a:cubicBezTo>
                <a:cubicBezTo>
                  <a:pt x="6407781" y="3267048"/>
                  <a:pt x="6300040" y="3274313"/>
                  <a:pt x="6292331" y="3255322"/>
                </a:cubicBezTo>
                <a:cubicBezTo>
                  <a:pt x="6242057" y="3246469"/>
                  <a:pt x="6188266" y="3249680"/>
                  <a:pt x="6149913" y="3232917"/>
                </a:cubicBezTo>
                <a:cubicBezTo>
                  <a:pt x="6144898" y="3234391"/>
                  <a:pt x="6139526" y="3235322"/>
                  <a:pt x="6133930" y="3235867"/>
                </a:cubicBezTo>
                <a:lnTo>
                  <a:pt x="6117554" y="3236464"/>
                </a:lnTo>
                <a:lnTo>
                  <a:pt x="6116039" y="3235720"/>
                </a:lnTo>
                <a:cubicBezTo>
                  <a:pt x="6108393" y="3233681"/>
                  <a:pt x="6102936" y="3233437"/>
                  <a:pt x="6098459" y="3233988"/>
                </a:cubicBezTo>
                <a:lnTo>
                  <a:pt x="6093630" y="3235240"/>
                </a:lnTo>
                <a:lnTo>
                  <a:pt x="6081261" y="3234563"/>
                </a:lnTo>
                <a:lnTo>
                  <a:pt x="6056067" y="3234608"/>
                </a:lnTo>
                <a:lnTo>
                  <a:pt x="6052129" y="3233324"/>
                </a:lnTo>
                <a:lnTo>
                  <a:pt x="6015338" y="3231378"/>
                </a:lnTo>
                <a:cubicBezTo>
                  <a:pt x="6015291" y="3231165"/>
                  <a:pt x="6015245" y="3230951"/>
                  <a:pt x="6015198" y="3230737"/>
                </a:cubicBezTo>
                <a:cubicBezTo>
                  <a:pt x="6014048" y="3229257"/>
                  <a:pt x="6011617" y="3228081"/>
                  <a:pt x="6006436" y="3227508"/>
                </a:cubicBezTo>
                <a:cubicBezTo>
                  <a:pt x="6019781" y="3219395"/>
                  <a:pt x="6005305" y="3223709"/>
                  <a:pt x="5988851" y="3222735"/>
                </a:cubicBezTo>
                <a:cubicBezTo>
                  <a:pt x="6005907" y="3209918"/>
                  <a:pt x="5955918" y="3212588"/>
                  <a:pt x="5952863" y="3204137"/>
                </a:cubicBezTo>
                <a:cubicBezTo>
                  <a:pt x="5940395" y="3203711"/>
                  <a:pt x="5927517" y="3203028"/>
                  <a:pt x="5914548" y="3202041"/>
                </a:cubicBezTo>
                <a:lnTo>
                  <a:pt x="5907020" y="3201283"/>
                </a:lnTo>
                <a:cubicBezTo>
                  <a:pt x="5906995" y="3201231"/>
                  <a:pt x="5906969" y="3201180"/>
                  <a:pt x="5906944" y="3201129"/>
                </a:cubicBezTo>
                <a:cubicBezTo>
                  <a:pt x="5905471" y="3200668"/>
                  <a:pt x="5903056" y="3200308"/>
                  <a:pt x="5899155" y="3200053"/>
                </a:cubicBezTo>
                <a:lnTo>
                  <a:pt x="5893294" y="3199901"/>
                </a:lnTo>
                <a:lnTo>
                  <a:pt x="5878691" y="3198431"/>
                </a:lnTo>
                <a:lnTo>
                  <a:pt x="5874165" y="3197003"/>
                </a:lnTo>
                <a:lnTo>
                  <a:pt x="5873092" y="3195108"/>
                </a:lnTo>
                <a:lnTo>
                  <a:pt x="5871658" y="3195162"/>
                </a:lnTo>
                <a:cubicBezTo>
                  <a:pt x="5860152" y="3197097"/>
                  <a:pt x="5855231" y="3201097"/>
                  <a:pt x="5846928" y="3187725"/>
                </a:cubicBezTo>
                <a:cubicBezTo>
                  <a:pt x="5821379" y="3190142"/>
                  <a:pt x="5819686" y="3182343"/>
                  <a:pt x="5788468" y="3176316"/>
                </a:cubicBezTo>
                <a:cubicBezTo>
                  <a:pt x="5773119" y="3179521"/>
                  <a:pt x="5762947" y="3176704"/>
                  <a:pt x="5753823" y="3171919"/>
                </a:cubicBezTo>
                <a:cubicBezTo>
                  <a:pt x="5721557" y="3170726"/>
                  <a:pt x="5694983" y="3162549"/>
                  <a:pt x="5660194" y="3157536"/>
                </a:cubicBezTo>
                <a:cubicBezTo>
                  <a:pt x="5619608" y="3159495"/>
                  <a:pt x="5604384" y="3146636"/>
                  <a:pt x="5567188" y="3141325"/>
                </a:cubicBezTo>
                <a:cubicBezTo>
                  <a:pt x="5530345" y="3148235"/>
                  <a:pt x="5543868" y="3129416"/>
                  <a:pt x="5526178" y="3123274"/>
                </a:cubicBezTo>
                <a:lnTo>
                  <a:pt x="5520866" y="3122322"/>
                </a:lnTo>
                <a:lnTo>
                  <a:pt x="5506009" y="3122332"/>
                </a:lnTo>
                <a:lnTo>
                  <a:pt x="5500363" y="3122766"/>
                </a:lnTo>
                <a:cubicBezTo>
                  <a:pt x="5496497" y="3122905"/>
                  <a:pt x="5493953" y="3122792"/>
                  <a:pt x="5492228" y="3122486"/>
                </a:cubicBezTo>
                <a:lnTo>
                  <a:pt x="5492044" y="3122342"/>
                </a:lnTo>
                <a:lnTo>
                  <a:pt x="5484386" y="3122347"/>
                </a:lnTo>
                <a:cubicBezTo>
                  <a:pt x="5471420" y="3122670"/>
                  <a:pt x="5458764" y="3123280"/>
                  <a:pt x="5446679" y="3124105"/>
                </a:cubicBezTo>
                <a:cubicBezTo>
                  <a:pt x="5437659" y="3116107"/>
                  <a:pt x="5392392" y="3123709"/>
                  <a:pt x="5399188" y="3109418"/>
                </a:cubicBezTo>
                <a:cubicBezTo>
                  <a:pt x="5382948" y="3110102"/>
                  <a:pt x="5372407" y="3115781"/>
                  <a:pt x="5379117" y="3106482"/>
                </a:cubicBezTo>
                <a:cubicBezTo>
                  <a:pt x="5373809" y="3106435"/>
                  <a:pt x="5370660" y="3105521"/>
                  <a:pt x="5368499" y="3104181"/>
                </a:cubicBezTo>
                <a:lnTo>
                  <a:pt x="5367902" y="3103566"/>
                </a:lnTo>
                <a:lnTo>
                  <a:pt x="5331747" y="3105319"/>
                </a:lnTo>
                <a:lnTo>
                  <a:pt x="5327095" y="3104450"/>
                </a:lnTo>
                <a:lnTo>
                  <a:pt x="5303337" y="3107003"/>
                </a:lnTo>
                <a:lnTo>
                  <a:pt x="5291164" y="3107570"/>
                </a:lnTo>
                <a:lnTo>
                  <a:pt x="5287515" y="3109282"/>
                </a:lnTo>
                <a:cubicBezTo>
                  <a:pt x="5283689" y="3110269"/>
                  <a:pt x="5278356" y="3110573"/>
                  <a:pt x="5269654" y="3109330"/>
                </a:cubicBezTo>
                <a:lnTo>
                  <a:pt x="5267681" y="3108752"/>
                </a:lnTo>
                <a:lnTo>
                  <a:pt x="5252655" y="3110969"/>
                </a:lnTo>
                <a:cubicBezTo>
                  <a:pt x="5247766" y="3112062"/>
                  <a:pt x="5243369" y="3113511"/>
                  <a:pt x="5239703" y="3115460"/>
                </a:cubicBezTo>
                <a:cubicBezTo>
                  <a:pt x="5191311" y="3102811"/>
                  <a:pt x="5142849" y="3111324"/>
                  <a:pt x="5088947" y="3107634"/>
                </a:cubicBezTo>
                <a:cubicBezTo>
                  <a:pt x="5027989" y="3108214"/>
                  <a:pt x="4985627" y="3110432"/>
                  <a:pt x="4945514" y="3110162"/>
                </a:cubicBezTo>
                <a:cubicBezTo>
                  <a:pt x="4926678" y="3111245"/>
                  <a:pt x="4789238" y="3111826"/>
                  <a:pt x="4800559" y="3106010"/>
                </a:cubicBezTo>
                <a:cubicBezTo>
                  <a:pt x="4742239" y="3117333"/>
                  <a:pt x="4708324" y="3101468"/>
                  <a:pt x="4643642" y="3105351"/>
                </a:cubicBezTo>
                <a:cubicBezTo>
                  <a:pt x="4610808" y="3089712"/>
                  <a:pt x="4627845" y="3103743"/>
                  <a:pt x="4592107" y="3099840"/>
                </a:cubicBezTo>
                <a:cubicBezTo>
                  <a:pt x="4600157" y="3113506"/>
                  <a:pt x="4549287" y="3090911"/>
                  <a:pt x="4545249" y="3105899"/>
                </a:cubicBezTo>
                <a:cubicBezTo>
                  <a:pt x="4538872" y="3104716"/>
                  <a:pt x="4532825" y="3103094"/>
                  <a:pt x="4526782" y="3101355"/>
                </a:cubicBezTo>
                <a:lnTo>
                  <a:pt x="4523614" y="3100453"/>
                </a:lnTo>
                <a:lnTo>
                  <a:pt x="4510579" y="3099442"/>
                </a:lnTo>
                <a:lnTo>
                  <a:pt x="4507348" y="3095901"/>
                </a:lnTo>
                <a:lnTo>
                  <a:pt x="4348949" y="3090220"/>
                </a:lnTo>
                <a:cubicBezTo>
                  <a:pt x="4335046" y="3092487"/>
                  <a:pt x="4290056" y="3092155"/>
                  <a:pt x="4280362" y="3087618"/>
                </a:cubicBezTo>
                <a:cubicBezTo>
                  <a:pt x="4270739" y="3086627"/>
                  <a:pt x="4260237" y="3088220"/>
                  <a:pt x="4254634" y="3083366"/>
                </a:cubicBezTo>
                <a:cubicBezTo>
                  <a:pt x="4233731" y="3080512"/>
                  <a:pt x="4185859" y="3073948"/>
                  <a:pt x="4154942" y="3070490"/>
                </a:cubicBezTo>
                <a:cubicBezTo>
                  <a:pt x="4138280" y="3076599"/>
                  <a:pt x="4112117" y="3064194"/>
                  <a:pt x="4069131" y="3062612"/>
                </a:cubicBezTo>
                <a:cubicBezTo>
                  <a:pt x="4050897" y="3069679"/>
                  <a:pt x="4040160" y="3061449"/>
                  <a:pt x="4005249" y="3070810"/>
                </a:cubicBezTo>
                <a:cubicBezTo>
                  <a:pt x="4003818" y="3069842"/>
                  <a:pt x="4002032" y="3068943"/>
                  <a:pt x="3999945" y="3068139"/>
                </a:cubicBezTo>
                <a:cubicBezTo>
                  <a:pt x="3987818" y="3063468"/>
                  <a:pt x="3968381" y="3062958"/>
                  <a:pt x="3956529" y="3067000"/>
                </a:cubicBezTo>
                <a:cubicBezTo>
                  <a:pt x="3900898" y="3079382"/>
                  <a:pt x="3850463" y="3077929"/>
                  <a:pt x="3803031" y="3079823"/>
                </a:cubicBezTo>
                <a:cubicBezTo>
                  <a:pt x="3749421" y="3080464"/>
                  <a:pt x="3785521" y="3065630"/>
                  <a:pt x="3718229" y="3077134"/>
                </a:cubicBezTo>
                <a:cubicBezTo>
                  <a:pt x="3711244" y="3071611"/>
                  <a:pt x="3702770" y="3071184"/>
                  <a:pt x="3688357" y="3073468"/>
                </a:cubicBezTo>
                <a:cubicBezTo>
                  <a:pt x="3662326" y="3073378"/>
                  <a:pt x="3664937" y="3059899"/>
                  <a:pt x="3638298" y="3067494"/>
                </a:cubicBezTo>
                <a:cubicBezTo>
                  <a:pt x="3643333" y="3060328"/>
                  <a:pt x="3589079" y="3063658"/>
                  <a:pt x="3601443" y="3056355"/>
                </a:cubicBezTo>
                <a:cubicBezTo>
                  <a:pt x="3584797" y="3049384"/>
                  <a:pt x="3575923" y="3060108"/>
                  <a:pt x="3559361" y="3054005"/>
                </a:cubicBezTo>
                <a:cubicBezTo>
                  <a:pt x="3540444" y="3052269"/>
                  <a:pt x="3569896" y="3061996"/>
                  <a:pt x="3548859" y="3062094"/>
                </a:cubicBezTo>
                <a:cubicBezTo>
                  <a:pt x="3523419" y="3060901"/>
                  <a:pt x="3522848" y="3074222"/>
                  <a:pt x="3504082" y="3056779"/>
                </a:cubicBezTo>
                <a:lnTo>
                  <a:pt x="3436234" y="3047769"/>
                </a:lnTo>
                <a:cubicBezTo>
                  <a:pt x="3420764" y="3051629"/>
                  <a:pt x="3408644" y="3049227"/>
                  <a:pt x="3396914" y="3044803"/>
                </a:cubicBezTo>
                <a:cubicBezTo>
                  <a:pt x="3361398" y="3044955"/>
                  <a:pt x="3329425" y="3037856"/>
                  <a:pt x="3289720" y="3034278"/>
                </a:cubicBezTo>
                <a:cubicBezTo>
                  <a:pt x="3246348" y="3037943"/>
                  <a:pt x="3224942" y="3025667"/>
                  <a:pt x="3182509" y="3021890"/>
                </a:cubicBezTo>
                <a:cubicBezTo>
                  <a:pt x="3139731" y="3031583"/>
                  <a:pt x="3155749" y="3004773"/>
                  <a:pt x="3119879" y="3004134"/>
                </a:cubicBezTo>
                <a:cubicBezTo>
                  <a:pt x="3060941" y="3012153"/>
                  <a:pt x="3121880" y="2995117"/>
                  <a:pt x="3031656" y="2995077"/>
                </a:cubicBezTo>
                <a:cubicBezTo>
                  <a:pt x="3026453" y="2996603"/>
                  <a:pt x="3015685" y="2994367"/>
                  <a:pt x="3017018" y="2992034"/>
                </a:cubicBezTo>
                <a:cubicBezTo>
                  <a:pt x="2997245" y="2992118"/>
                  <a:pt x="2941342" y="2976346"/>
                  <a:pt x="2913012" y="2978042"/>
                </a:cubicBezTo>
                <a:cubicBezTo>
                  <a:pt x="2858481" y="2969139"/>
                  <a:pt x="2831094" y="2979433"/>
                  <a:pt x="2791382" y="2975899"/>
                </a:cubicBezTo>
                <a:cubicBezTo>
                  <a:pt x="2745836" y="2966063"/>
                  <a:pt x="2719288" y="2957529"/>
                  <a:pt x="2639738" y="2936567"/>
                </a:cubicBezTo>
                <a:lnTo>
                  <a:pt x="2369741" y="2876435"/>
                </a:lnTo>
                <a:cubicBezTo>
                  <a:pt x="2269614" y="2832081"/>
                  <a:pt x="2140023" y="2856176"/>
                  <a:pt x="2078755" y="2852909"/>
                </a:cubicBezTo>
                <a:cubicBezTo>
                  <a:pt x="2053362" y="2866100"/>
                  <a:pt x="2032778" y="2851474"/>
                  <a:pt x="2002128" y="2856835"/>
                </a:cubicBezTo>
                <a:cubicBezTo>
                  <a:pt x="1933939" y="2859736"/>
                  <a:pt x="1866254" y="2874726"/>
                  <a:pt x="1777746" y="2864566"/>
                </a:cubicBezTo>
                <a:cubicBezTo>
                  <a:pt x="1737851" y="2905864"/>
                  <a:pt x="1634115" y="2880970"/>
                  <a:pt x="1549425" y="2904556"/>
                </a:cubicBezTo>
                <a:cubicBezTo>
                  <a:pt x="1500265" y="2909373"/>
                  <a:pt x="1423030" y="2888862"/>
                  <a:pt x="1405992" y="2911144"/>
                </a:cubicBezTo>
                <a:cubicBezTo>
                  <a:pt x="1383494" y="2897507"/>
                  <a:pt x="1362438" y="2919536"/>
                  <a:pt x="1337848" y="2921491"/>
                </a:cubicBezTo>
                <a:cubicBezTo>
                  <a:pt x="1318218" y="2912820"/>
                  <a:pt x="1308478" y="2920319"/>
                  <a:pt x="1290645" y="2921985"/>
                </a:cubicBezTo>
                <a:cubicBezTo>
                  <a:pt x="1282569" y="2916637"/>
                  <a:pt x="1267476" y="2916916"/>
                  <a:pt x="1262341" y="2923190"/>
                </a:cubicBezTo>
                <a:cubicBezTo>
                  <a:pt x="1269627" y="2937654"/>
                  <a:pt x="1217209" y="2930439"/>
                  <a:pt x="1213314" y="2940415"/>
                </a:cubicBezTo>
                <a:cubicBezTo>
                  <a:pt x="1182890" y="2942495"/>
                  <a:pt x="1050782" y="2929830"/>
                  <a:pt x="1028405" y="2945799"/>
                </a:cubicBezTo>
                <a:cubicBezTo>
                  <a:pt x="966896" y="2953381"/>
                  <a:pt x="877997" y="2927977"/>
                  <a:pt x="851857" y="2928423"/>
                </a:cubicBezTo>
                <a:cubicBezTo>
                  <a:pt x="825919" y="2899251"/>
                  <a:pt x="699677" y="2976135"/>
                  <a:pt x="588681" y="2977769"/>
                </a:cubicBezTo>
                <a:cubicBezTo>
                  <a:pt x="573724" y="2974953"/>
                  <a:pt x="565729" y="2974991"/>
                  <a:pt x="561717" y="2981641"/>
                </a:cubicBezTo>
                <a:cubicBezTo>
                  <a:pt x="532860" y="2985482"/>
                  <a:pt x="475932" y="2991762"/>
                  <a:pt x="415541" y="3000819"/>
                </a:cubicBezTo>
                <a:cubicBezTo>
                  <a:pt x="370154" y="3008289"/>
                  <a:pt x="146634" y="3001788"/>
                  <a:pt x="86183" y="3009699"/>
                </a:cubicBezTo>
                <a:lnTo>
                  <a:pt x="0" y="3044978"/>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04118A8-5232-7E63-F0F2-0B603C47C1D7}"/>
              </a:ext>
            </a:extLst>
          </p:cNvPr>
          <p:cNvSpPr>
            <a:spLocks noGrp="1"/>
          </p:cNvSpPr>
          <p:nvPr>
            <p:ph idx="1"/>
          </p:nvPr>
        </p:nvSpPr>
        <p:spPr>
          <a:xfrm>
            <a:off x="3806190" y="2866030"/>
            <a:ext cx="7772400" cy="3991970"/>
          </a:xfrm>
        </p:spPr>
        <p:txBody>
          <a:bodyPr vert="horz" lIns="91440" tIns="45720" rIns="91440" bIns="45720" rtlCol="0" anchor="ctr">
            <a:normAutofit/>
          </a:bodyPr>
          <a:lstStyle/>
          <a:p>
            <a:pPr marL="0" indent="0">
              <a:buNone/>
            </a:pPr>
            <a:r>
              <a:rPr lang="en-US" sz="3600" b="1" dirty="0"/>
              <a:t>How prepared are you for an earthquake or other natural disaster at home?</a:t>
            </a:r>
          </a:p>
          <a:p>
            <a:pPr marL="0" indent="0">
              <a:buNone/>
            </a:pPr>
            <a:endParaRPr lang="en-US" sz="3600" b="1" dirty="0"/>
          </a:p>
          <a:p>
            <a:pPr marL="0" indent="0">
              <a:buNone/>
            </a:pPr>
            <a:r>
              <a:rPr lang="en-US" sz="3600" b="1" dirty="0"/>
              <a:t>Do you and your family have a disaster plan?  Safety kits?</a:t>
            </a:r>
          </a:p>
          <a:p>
            <a:pPr marL="0" indent="0">
              <a:buNone/>
            </a:pPr>
            <a:endParaRPr lang="en-US" sz="3600" dirty="0"/>
          </a:p>
          <a:p>
            <a:pPr marL="0"/>
            <a:endParaRPr lang="en-US" sz="1600" dirty="0"/>
          </a:p>
        </p:txBody>
      </p:sp>
      <p:sp>
        <p:nvSpPr>
          <p:cNvPr id="4" name="TextBox 3">
            <a:extLst>
              <a:ext uri="{FF2B5EF4-FFF2-40B4-BE49-F238E27FC236}">
                <a16:creationId xmlns:a16="http://schemas.microsoft.com/office/drawing/2014/main" id="{B5C3230D-DEE6-92BC-7674-07FC11D5E349}"/>
              </a:ext>
            </a:extLst>
          </p:cNvPr>
          <p:cNvSpPr txBox="1"/>
          <p:nvPr/>
        </p:nvSpPr>
        <p:spPr>
          <a:xfrm>
            <a:off x="838200" y="838199"/>
            <a:ext cx="4191000" cy="533876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322624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BBDCB-EBC2-0CB1-B27B-C90A00DA8194}"/>
              </a:ext>
            </a:extLst>
          </p:cNvPr>
          <p:cNvSpPr>
            <a:spLocks noGrp="1"/>
          </p:cNvSpPr>
          <p:nvPr>
            <p:ph type="title"/>
          </p:nvPr>
        </p:nvSpPr>
        <p:spPr>
          <a:xfrm>
            <a:off x="689610" y="429576"/>
            <a:ext cx="5071110" cy="1325563"/>
          </a:xfrm>
        </p:spPr>
        <p:txBody>
          <a:bodyPr>
            <a:normAutofit/>
          </a:bodyPr>
          <a:lstStyle/>
          <a:p>
            <a:pPr rtl="0">
              <a:spcBef>
                <a:spcPts val="0"/>
              </a:spcBef>
              <a:spcAft>
                <a:spcPts val="0"/>
              </a:spcAft>
            </a:pPr>
            <a:r>
              <a:rPr lang="en-CA" sz="4000" b="1" i="0" u="none" strike="noStrike" dirty="0">
                <a:solidFill>
                  <a:srgbClr val="244061"/>
                </a:solidFill>
                <a:effectLst/>
                <a:latin typeface="Congenial SemiBold" panose="02000503040000020004" pitchFamily="2" charset="0"/>
              </a:rPr>
              <a:t>Calculating Richter (Local) Magnitude</a:t>
            </a:r>
            <a:endParaRPr lang="en-CA" dirty="0">
              <a:latin typeface="Congenial SemiBold" panose="02000503040000020004" pitchFamily="2" charset="0"/>
            </a:endParaRPr>
          </a:p>
        </p:txBody>
      </p:sp>
      <p:sp>
        <p:nvSpPr>
          <p:cNvPr id="3" name="Content Placeholder 2">
            <a:extLst>
              <a:ext uri="{FF2B5EF4-FFF2-40B4-BE49-F238E27FC236}">
                <a16:creationId xmlns:a16="http://schemas.microsoft.com/office/drawing/2014/main" id="{2FFCE741-DF2D-D54B-3D57-32B2CD478C3F}"/>
              </a:ext>
            </a:extLst>
          </p:cNvPr>
          <p:cNvSpPr>
            <a:spLocks noGrp="1"/>
          </p:cNvSpPr>
          <p:nvPr>
            <p:ph idx="1"/>
          </p:nvPr>
        </p:nvSpPr>
        <p:spPr>
          <a:xfrm>
            <a:off x="689610" y="1910714"/>
            <a:ext cx="4975860" cy="4547871"/>
          </a:xfrm>
        </p:spPr>
        <p:txBody>
          <a:bodyPr>
            <a:normAutofit fontScale="92500" lnSpcReduction="10000"/>
          </a:bodyPr>
          <a:lstStyle/>
          <a:p>
            <a:pPr marL="446088" indent="-434975" rtl="0">
              <a:spcBef>
                <a:spcPts val="0"/>
              </a:spcBef>
              <a:spcAft>
                <a:spcPts val="0"/>
              </a:spcAft>
              <a:buFont typeface="+mj-lt"/>
              <a:buAutoNum type="arabicPeriod"/>
            </a:pPr>
            <a:r>
              <a:rPr lang="en-US" sz="3200" b="0" i="0" u="none" strike="noStrike" dirty="0">
                <a:solidFill>
                  <a:srgbClr val="000000"/>
                </a:solidFill>
                <a:effectLst/>
                <a:latin typeface="Calibri" panose="020F0502020204030204" pitchFamily="34" charset="0"/>
              </a:rPr>
              <a:t>Find distance from earthquake epicenter to station and mark on left scale (S-P)</a:t>
            </a:r>
          </a:p>
          <a:p>
            <a:pPr marL="446088" indent="-434975" rtl="0">
              <a:spcBef>
                <a:spcPts val="0"/>
              </a:spcBef>
              <a:spcAft>
                <a:spcPts val="0"/>
              </a:spcAft>
              <a:buFont typeface="+mj-lt"/>
              <a:buAutoNum type="arabicPeriod"/>
            </a:pPr>
            <a:endParaRPr lang="en-US" sz="3200" dirty="0">
              <a:solidFill>
                <a:srgbClr val="000000"/>
              </a:solidFill>
              <a:latin typeface="Calibri" panose="020F0502020204030204" pitchFamily="34" charset="0"/>
            </a:endParaRPr>
          </a:p>
          <a:p>
            <a:pPr marL="446088" indent="-434975" rtl="0">
              <a:spcBef>
                <a:spcPts val="0"/>
              </a:spcBef>
              <a:spcAft>
                <a:spcPts val="0"/>
              </a:spcAft>
              <a:buFont typeface="+mj-lt"/>
              <a:buAutoNum type="arabicPeriod"/>
            </a:pPr>
            <a:r>
              <a:rPr lang="en-US" sz="3200" b="0" i="0" u="none" strike="noStrike" dirty="0">
                <a:solidFill>
                  <a:srgbClr val="000000"/>
                </a:solidFill>
                <a:effectLst/>
                <a:latin typeface="Calibri" panose="020F0502020204030204" pitchFamily="34" charset="0"/>
              </a:rPr>
              <a:t>Measure the amplitude of the highest wave and mark on the right scale.</a:t>
            </a:r>
          </a:p>
          <a:p>
            <a:pPr marL="446088" indent="-434975" rtl="0">
              <a:spcBef>
                <a:spcPts val="0"/>
              </a:spcBef>
              <a:spcAft>
                <a:spcPts val="0"/>
              </a:spcAft>
              <a:buFont typeface="+mj-lt"/>
              <a:buAutoNum type="arabicPeriod"/>
            </a:pPr>
            <a:endParaRPr lang="en-US" sz="3200" dirty="0">
              <a:solidFill>
                <a:srgbClr val="000000"/>
              </a:solidFill>
              <a:latin typeface="Calibri" panose="020F0502020204030204" pitchFamily="34" charset="0"/>
            </a:endParaRPr>
          </a:p>
          <a:p>
            <a:pPr marL="446088" indent="-434975" rtl="0">
              <a:spcBef>
                <a:spcPts val="0"/>
              </a:spcBef>
              <a:spcAft>
                <a:spcPts val="0"/>
              </a:spcAft>
              <a:buFont typeface="+mj-lt"/>
              <a:buAutoNum type="arabicPeriod"/>
            </a:pPr>
            <a:r>
              <a:rPr lang="en-US" sz="3200" b="0" i="0" u="none" strike="noStrike" dirty="0">
                <a:solidFill>
                  <a:srgbClr val="000000"/>
                </a:solidFill>
                <a:effectLst/>
                <a:latin typeface="Calibri" panose="020F0502020204030204" pitchFamily="34" charset="0"/>
              </a:rPr>
              <a:t>Draw a line between the 2 to find the magnitude on the middle scale</a:t>
            </a:r>
            <a:endParaRPr lang="en-CA" sz="1200" dirty="0"/>
          </a:p>
        </p:txBody>
      </p:sp>
      <p:pic>
        <p:nvPicPr>
          <p:cNvPr id="6" name="Picture 5">
            <a:extLst>
              <a:ext uri="{FF2B5EF4-FFF2-40B4-BE49-F238E27FC236}">
                <a16:creationId xmlns:a16="http://schemas.microsoft.com/office/drawing/2014/main" id="{B1547046-5B31-3F34-E68A-857F82B2A1C6}"/>
              </a:ext>
            </a:extLst>
          </p:cNvPr>
          <p:cNvPicPr>
            <a:picLocks noChangeAspect="1"/>
          </p:cNvPicPr>
          <p:nvPr/>
        </p:nvPicPr>
        <p:blipFill>
          <a:blip r:embed="rId3"/>
          <a:stretch>
            <a:fillRect/>
          </a:stretch>
        </p:blipFill>
        <p:spPr>
          <a:xfrm>
            <a:off x="5454015" y="175260"/>
            <a:ext cx="6048375" cy="6438900"/>
          </a:xfrm>
          <a:prstGeom prst="rect">
            <a:avLst/>
          </a:prstGeom>
        </p:spPr>
      </p:pic>
      <p:sp>
        <p:nvSpPr>
          <p:cNvPr id="7" name="TextBox 6">
            <a:extLst>
              <a:ext uri="{FF2B5EF4-FFF2-40B4-BE49-F238E27FC236}">
                <a16:creationId xmlns:a16="http://schemas.microsoft.com/office/drawing/2014/main" id="{D2A6A879-6809-CF72-9E6B-D4DACDEE1AC6}"/>
              </a:ext>
            </a:extLst>
          </p:cNvPr>
          <p:cNvSpPr txBox="1"/>
          <p:nvPr/>
        </p:nvSpPr>
        <p:spPr>
          <a:xfrm>
            <a:off x="7552372" y="1910714"/>
            <a:ext cx="1851660" cy="461665"/>
          </a:xfrm>
          <a:prstGeom prst="rect">
            <a:avLst/>
          </a:prstGeom>
          <a:noFill/>
        </p:spPr>
        <p:txBody>
          <a:bodyPr wrap="square" rtlCol="0">
            <a:spAutoFit/>
          </a:bodyPr>
          <a:lstStyle/>
          <a:p>
            <a:r>
              <a:rPr lang="en-CA" sz="2400" b="1" dirty="0">
                <a:solidFill>
                  <a:srgbClr val="0070C0"/>
                </a:solidFill>
              </a:rPr>
              <a:t>S - P = 24 s </a:t>
            </a:r>
          </a:p>
        </p:txBody>
      </p:sp>
      <p:sp>
        <p:nvSpPr>
          <p:cNvPr id="8" name="TextBox 7">
            <a:extLst>
              <a:ext uri="{FF2B5EF4-FFF2-40B4-BE49-F238E27FC236}">
                <a16:creationId xmlns:a16="http://schemas.microsoft.com/office/drawing/2014/main" id="{B05AD437-2BDB-7857-8E94-576F3977C819}"/>
              </a:ext>
            </a:extLst>
          </p:cNvPr>
          <p:cNvSpPr txBox="1"/>
          <p:nvPr/>
        </p:nvSpPr>
        <p:spPr>
          <a:xfrm>
            <a:off x="10892790" y="656370"/>
            <a:ext cx="1623060" cy="461665"/>
          </a:xfrm>
          <a:prstGeom prst="rect">
            <a:avLst/>
          </a:prstGeom>
          <a:noFill/>
        </p:spPr>
        <p:txBody>
          <a:bodyPr wrap="square" rtlCol="0">
            <a:spAutoFit/>
          </a:bodyPr>
          <a:lstStyle/>
          <a:p>
            <a:r>
              <a:rPr lang="en-CA" sz="2400" b="1" dirty="0">
                <a:solidFill>
                  <a:srgbClr val="C00000"/>
                </a:solidFill>
              </a:rPr>
              <a:t>= 23 mm </a:t>
            </a:r>
          </a:p>
        </p:txBody>
      </p:sp>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37AC3E3D-54B4-022C-0B33-6A6BC08FC7A4}"/>
                  </a:ext>
                </a:extLst>
              </p14:cNvPr>
              <p14:cNvContentPartPr/>
              <p14:nvPr/>
            </p14:nvContentPartPr>
            <p14:xfrm>
              <a:off x="11610540" y="1178910"/>
              <a:ext cx="360" cy="2164320"/>
            </p14:xfrm>
          </p:contentPart>
        </mc:Choice>
        <mc:Fallback xmlns="">
          <p:pic>
            <p:nvPicPr>
              <p:cNvPr id="16" name="Ink 15">
                <a:extLst>
                  <a:ext uri="{FF2B5EF4-FFF2-40B4-BE49-F238E27FC236}">
                    <a16:creationId xmlns:a16="http://schemas.microsoft.com/office/drawing/2014/main" id="{37AC3E3D-54B4-022C-0B33-6A6BC08FC7A4}"/>
                  </a:ext>
                </a:extLst>
              </p:cNvPr>
              <p:cNvPicPr/>
              <p:nvPr/>
            </p:nvPicPr>
            <p:blipFill>
              <a:blip r:embed="rId5"/>
              <a:stretch>
                <a:fillRect/>
              </a:stretch>
            </p:blipFill>
            <p:spPr>
              <a:xfrm>
                <a:off x="11574900" y="1142910"/>
                <a:ext cx="72000" cy="2235960"/>
              </a:xfrm>
              <a:prstGeom prst="rect">
                <a:avLst/>
              </a:prstGeom>
            </p:spPr>
          </p:pic>
        </mc:Fallback>
      </mc:AlternateContent>
      <p:grpSp>
        <p:nvGrpSpPr>
          <p:cNvPr id="19" name="Group 18">
            <a:extLst>
              <a:ext uri="{FF2B5EF4-FFF2-40B4-BE49-F238E27FC236}">
                <a16:creationId xmlns:a16="http://schemas.microsoft.com/office/drawing/2014/main" id="{3EF2DC35-990D-DF2F-9F43-90CAA05FF9F1}"/>
              </a:ext>
            </a:extLst>
          </p:cNvPr>
          <p:cNvGrpSpPr/>
          <p:nvPr/>
        </p:nvGrpSpPr>
        <p:grpSpPr>
          <a:xfrm>
            <a:off x="11011500" y="3394350"/>
            <a:ext cx="617760" cy="76320"/>
            <a:chOff x="11011500" y="3394350"/>
            <a:chExt cx="617760" cy="76320"/>
          </a:xfrm>
        </p:grpSpPr>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C8606036-EBCF-9534-E67E-523D823FE46F}"/>
                    </a:ext>
                  </a:extLst>
                </p14:cNvPr>
                <p14:cNvContentPartPr/>
                <p14:nvPr/>
              </p14:nvContentPartPr>
              <p14:xfrm>
                <a:off x="11011500" y="3401550"/>
                <a:ext cx="559800" cy="69120"/>
              </p14:xfrm>
            </p:contentPart>
          </mc:Choice>
          <mc:Fallback xmlns="">
            <p:pic>
              <p:nvPicPr>
                <p:cNvPr id="17" name="Ink 16">
                  <a:extLst>
                    <a:ext uri="{FF2B5EF4-FFF2-40B4-BE49-F238E27FC236}">
                      <a16:creationId xmlns:a16="http://schemas.microsoft.com/office/drawing/2014/main" id="{C8606036-EBCF-9534-E67E-523D823FE46F}"/>
                    </a:ext>
                  </a:extLst>
                </p:cNvPr>
                <p:cNvPicPr/>
                <p:nvPr/>
              </p:nvPicPr>
              <p:blipFill>
                <a:blip r:embed="rId7"/>
                <a:stretch>
                  <a:fillRect/>
                </a:stretch>
              </p:blipFill>
              <p:spPr>
                <a:xfrm>
                  <a:off x="10975860" y="3365550"/>
                  <a:ext cx="63144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4E071693-7EDD-C148-6DE8-EC57CEC15267}"/>
                    </a:ext>
                  </a:extLst>
                </p14:cNvPr>
                <p14:cNvContentPartPr/>
                <p14:nvPr/>
              </p14:nvContentPartPr>
              <p14:xfrm>
                <a:off x="11622420" y="3394350"/>
                <a:ext cx="6840" cy="1080"/>
              </p14:xfrm>
            </p:contentPart>
          </mc:Choice>
          <mc:Fallback xmlns="">
            <p:pic>
              <p:nvPicPr>
                <p:cNvPr id="18" name="Ink 17">
                  <a:extLst>
                    <a:ext uri="{FF2B5EF4-FFF2-40B4-BE49-F238E27FC236}">
                      <a16:creationId xmlns:a16="http://schemas.microsoft.com/office/drawing/2014/main" id="{4E071693-7EDD-C148-6DE8-EC57CEC15267}"/>
                    </a:ext>
                  </a:extLst>
                </p:cNvPr>
                <p:cNvPicPr/>
                <p:nvPr/>
              </p:nvPicPr>
              <p:blipFill>
                <a:blip r:embed="rId9"/>
                <a:stretch>
                  <a:fillRect/>
                </a:stretch>
              </p:blipFill>
              <p:spPr>
                <a:xfrm>
                  <a:off x="11586780" y="3358710"/>
                  <a:ext cx="78480" cy="72720"/>
                </a:xfrm>
                <a:prstGeom prst="rect">
                  <a:avLst/>
                </a:prstGeom>
              </p:spPr>
            </p:pic>
          </mc:Fallback>
        </mc:AlternateContent>
      </p:grpSp>
      <p:grpSp>
        <p:nvGrpSpPr>
          <p:cNvPr id="22" name="Group 21">
            <a:extLst>
              <a:ext uri="{FF2B5EF4-FFF2-40B4-BE49-F238E27FC236}">
                <a16:creationId xmlns:a16="http://schemas.microsoft.com/office/drawing/2014/main" id="{E149DD03-DCD2-4FE7-9A99-0F2DD019AE02}"/>
              </a:ext>
            </a:extLst>
          </p:cNvPr>
          <p:cNvGrpSpPr/>
          <p:nvPr/>
        </p:nvGrpSpPr>
        <p:grpSpPr>
          <a:xfrm>
            <a:off x="5905260" y="2066310"/>
            <a:ext cx="1618920" cy="360"/>
            <a:chOff x="5905260" y="2066310"/>
            <a:chExt cx="1618920" cy="360"/>
          </a:xfrm>
        </p:grpSpPr>
        <mc:AlternateContent xmlns:mc="http://schemas.openxmlformats.org/markup-compatibility/2006" xmlns:p14="http://schemas.microsoft.com/office/powerpoint/2010/main">
          <mc:Choice Requires="p14">
            <p:contentPart p14:bwMode="auto" r:id="rId10">
              <p14:nvContentPartPr>
                <p14:cNvPr id="20" name="Ink 19">
                  <a:extLst>
                    <a:ext uri="{FF2B5EF4-FFF2-40B4-BE49-F238E27FC236}">
                      <a16:creationId xmlns:a16="http://schemas.microsoft.com/office/drawing/2014/main" id="{D76050D6-8F7E-367D-3A6F-4721B6D15BF7}"/>
                    </a:ext>
                  </a:extLst>
                </p14:cNvPr>
                <p14:cNvContentPartPr/>
                <p14:nvPr/>
              </p14:nvContentPartPr>
              <p14:xfrm>
                <a:off x="7505460" y="2066310"/>
                <a:ext cx="360" cy="360"/>
              </p14:xfrm>
            </p:contentPart>
          </mc:Choice>
          <mc:Fallback xmlns="">
            <p:pic>
              <p:nvPicPr>
                <p:cNvPr id="20" name="Ink 19">
                  <a:extLst>
                    <a:ext uri="{FF2B5EF4-FFF2-40B4-BE49-F238E27FC236}">
                      <a16:creationId xmlns:a16="http://schemas.microsoft.com/office/drawing/2014/main" id="{D76050D6-8F7E-367D-3A6F-4721B6D15BF7}"/>
                    </a:ext>
                  </a:extLst>
                </p:cNvPr>
                <p:cNvPicPr/>
                <p:nvPr/>
              </p:nvPicPr>
              <p:blipFill>
                <a:blip r:embed="rId11"/>
                <a:stretch>
                  <a:fillRect/>
                </a:stretch>
              </p:blipFill>
              <p:spPr>
                <a:xfrm>
                  <a:off x="7469820" y="203067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Ink 20">
                  <a:extLst>
                    <a:ext uri="{FF2B5EF4-FFF2-40B4-BE49-F238E27FC236}">
                      <a16:creationId xmlns:a16="http://schemas.microsoft.com/office/drawing/2014/main" id="{EE4AE24F-D982-F9AB-F1EA-20D4CB3B9520}"/>
                    </a:ext>
                  </a:extLst>
                </p14:cNvPr>
                <p14:cNvContentPartPr/>
                <p14:nvPr/>
              </p14:nvContentPartPr>
              <p14:xfrm>
                <a:off x="5905260" y="2066310"/>
                <a:ext cx="1618920" cy="360"/>
              </p14:xfrm>
            </p:contentPart>
          </mc:Choice>
          <mc:Fallback xmlns="">
            <p:pic>
              <p:nvPicPr>
                <p:cNvPr id="21" name="Ink 20">
                  <a:extLst>
                    <a:ext uri="{FF2B5EF4-FFF2-40B4-BE49-F238E27FC236}">
                      <a16:creationId xmlns:a16="http://schemas.microsoft.com/office/drawing/2014/main" id="{EE4AE24F-D982-F9AB-F1EA-20D4CB3B9520}"/>
                    </a:ext>
                  </a:extLst>
                </p:cNvPr>
                <p:cNvPicPr/>
                <p:nvPr/>
              </p:nvPicPr>
              <p:blipFill>
                <a:blip r:embed="rId13"/>
                <a:stretch>
                  <a:fillRect/>
                </a:stretch>
              </p:blipFill>
              <p:spPr>
                <a:xfrm>
                  <a:off x="5869620" y="2030670"/>
                  <a:ext cx="1690560" cy="72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
            <p14:nvContentPartPr>
              <p14:cNvPr id="23" name="Ink 22">
                <a:extLst>
                  <a:ext uri="{FF2B5EF4-FFF2-40B4-BE49-F238E27FC236}">
                    <a16:creationId xmlns:a16="http://schemas.microsoft.com/office/drawing/2014/main" id="{421D027D-D8C5-B9C3-19F5-4DB04770AFCD}"/>
                  </a:ext>
                </a:extLst>
              </p14:cNvPr>
              <p14:cNvContentPartPr/>
              <p14:nvPr/>
            </p14:nvContentPartPr>
            <p14:xfrm>
              <a:off x="5934780" y="2045070"/>
              <a:ext cx="360" cy="1542600"/>
            </p14:xfrm>
          </p:contentPart>
        </mc:Choice>
        <mc:Fallback xmlns="">
          <p:pic>
            <p:nvPicPr>
              <p:cNvPr id="23" name="Ink 22">
                <a:extLst>
                  <a:ext uri="{FF2B5EF4-FFF2-40B4-BE49-F238E27FC236}">
                    <a16:creationId xmlns:a16="http://schemas.microsoft.com/office/drawing/2014/main" id="{421D027D-D8C5-B9C3-19F5-4DB04770AFCD}"/>
                  </a:ext>
                </a:extLst>
              </p:cNvPr>
              <p:cNvPicPr/>
              <p:nvPr/>
            </p:nvPicPr>
            <p:blipFill>
              <a:blip r:embed="rId15"/>
              <a:stretch>
                <a:fillRect/>
              </a:stretch>
            </p:blipFill>
            <p:spPr>
              <a:xfrm>
                <a:off x="5899140" y="2009070"/>
                <a:ext cx="72000" cy="16142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4" name="Ink 23">
                <a:extLst>
                  <a:ext uri="{FF2B5EF4-FFF2-40B4-BE49-F238E27FC236}">
                    <a16:creationId xmlns:a16="http://schemas.microsoft.com/office/drawing/2014/main" id="{1BED0EBB-2ABC-3506-CB00-5E2B150E2310}"/>
                  </a:ext>
                </a:extLst>
              </p14:cNvPr>
              <p14:cNvContentPartPr/>
              <p14:nvPr/>
            </p14:nvContentPartPr>
            <p14:xfrm>
              <a:off x="5935140" y="3610710"/>
              <a:ext cx="314280" cy="133560"/>
            </p14:xfrm>
          </p:contentPart>
        </mc:Choice>
        <mc:Fallback xmlns="">
          <p:pic>
            <p:nvPicPr>
              <p:cNvPr id="24" name="Ink 23">
                <a:extLst>
                  <a:ext uri="{FF2B5EF4-FFF2-40B4-BE49-F238E27FC236}">
                    <a16:creationId xmlns:a16="http://schemas.microsoft.com/office/drawing/2014/main" id="{1BED0EBB-2ABC-3506-CB00-5E2B150E2310}"/>
                  </a:ext>
                </a:extLst>
              </p:cNvPr>
              <p:cNvPicPr/>
              <p:nvPr/>
            </p:nvPicPr>
            <p:blipFill>
              <a:blip r:embed="rId17"/>
              <a:stretch>
                <a:fillRect/>
              </a:stretch>
            </p:blipFill>
            <p:spPr>
              <a:xfrm>
                <a:off x="5899140" y="3575070"/>
                <a:ext cx="3859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7" name="Ink 26">
                <a:extLst>
                  <a:ext uri="{FF2B5EF4-FFF2-40B4-BE49-F238E27FC236}">
                    <a16:creationId xmlns:a16="http://schemas.microsoft.com/office/drawing/2014/main" id="{22D32EF9-D7C2-5D2C-DBF8-BD31224A4BF8}"/>
                  </a:ext>
                </a:extLst>
              </p14:cNvPr>
              <p14:cNvContentPartPr/>
              <p14:nvPr/>
            </p14:nvContentPartPr>
            <p14:xfrm>
              <a:off x="6322860" y="3491550"/>
              <a:ext cx="4680000" cy="327600"/>
            </p14:xfrm>
          </p:contentPart>
        </mc:Choice>
        <mc:Fallback xmlns="">
          <p:pic>
            <p:nvPicPr>
              <p:cNvPr id="27" name="Ink 26">
                <a:extLst>
                  <a:ext uri="{FF2B5EF4-FFF2-40B4-BE49-F238E27FC236}">
                    <a16:creationId xmlns:a16="http://schemas.microsoft.com/office/drawing/2014/main" id="{22D32EF9-D7C2-5D2C-DBF8-BD31224A4BF8}"/>
                  </a:ext>
                </a:extLst>
              </p:cNvPr>
              <p:cNvPicPr/>
              <p:nvPr/>
            </p:nvPicPr>
            <p:blipFill>
              <a:blip r:embed="rId19"/>
              <a:stretch>
                <a:fillRect/>
              </a:stretch>
            </p:blipFill>
            <p:spPr>
              <a:xfrm>
                <a:off x="6287220" y="3455550"/>
                <a:ext cx="4751640" cy="399240"/>
              </a:xfrm>
              <a:prstGeom prst="rect">
                <a:avLst/>
              </a:prstGeom>
            </p:spPr>
          </p:pic>
        </mc:Fallback>
      </mc:AlternateContent>
      <p:sp>
        <p:nvSpPr>
          <p:cNvPr id="29" name="TextBox 28">
            <a:extLst>
              <a:ext uri="{FF2B5EF4-FFF2-40B4-BE49-F238E27FC236}">
                <a16:creationId xmlns:a16="http://schemas.microsoft.com/office/drawing/2014/main" id="{8AAAC293-C47A-C980-95F3-25D450A2F117}"/>
              </a:ext>
            </a:extLst>
          </p:cNvPr>
          <p:cNvSpPr txBox="1"/>
          <p:nvPr/>
        </p:nvSpPr>
        <p:spPr>
          <a:xfrm>
            <a:off x="8662860" y="2846554"/>
            <a:ext cx="561150" cy="923330"/>
          </a:xfrm>
          <a:prstGeom prst="rect">
            <a:avLst/>
          </a:prstGeom>
          <a:noFill/>
        </p:spPr>
        <p:txBody>
          <a:bodyPr wrap="square" rtlCol="0">
            <a:spAutoFit/>
          </a:bodyPr>
          <a:lstStyle/>
          <a:p>
            <a:r>
              <a:rPr lang="en-CA" sz="5400" b="1" dirty="0">
                <a:solidFill>
                  <a:srgbClr val="7030A0"/>
                </a:solidFill>
              </a:rPr>
              <a:t>5</a:t>
            </a:r>
          </a:p>
        </p:txBody>
      </p:sp>
      <p:sp>
        <p:nvSpPr>
          <p:cNvPr id="5" name="TextBox 4">
            <a:extLst>
              <a:ext uri="{FF2B5EF4-FFF2-40B4-BE49-F238E27FC236}">
                <a16:creationId xmlns:a16="http://schemas.microsoft.com/office/drawing/2014/main" id="{80CEB775-FD9E-0395-53CC-F109DBA0CB7A}"/>
              </a:ext>
            </a:extLst>
          </p:cNvPr>
          <p:cNvSpPr txBox="1"/>
          <p:nvPr/>
        </p:nvSpPr>
        <p:spPr>
          <a:xfrm>
            <a:off x="7666620" y="6454127"/>
            <a:ext cx="4533084" cy="369332"/>
          </a:xfrm>
          <a:prstGeom prst="rect">
            <a:avLst/>
          </a:prstGeom>
          <a:noFill/>
        </p:spPr>
        <p:txBody>
          <a:bodyPr wrap="square">
            <a:spAutoFit/>
          </a:bodyPr>
          <a:lstStyle/>
          <a:p>
            <a:r>
              <a:rPr lang="en-US" sz="1800" b="0" i="1" u="none" strike="noStrike" dirty="0">
                <a:solidFill>
                  <a:srgbClr val="171717"/>
                </a:solidFill>
                <a:effectLst/>
                <a:latin typeface="Public Sans"/>
              </a:rPr>
              <a:t>Richter (1958) Elementary </a:t>
            </a:r>
            <a:r>
              <a:rPr lang="en-US" sz="1800" b="0" i="1" u="sng" strike="noStrike" dirty="0">
                <a:solidFill>
                  <a:srgbClr val="008000"/>
                </a:solidFill>
                <a:effectLst/>
                <a:latin typeface="Public Sans"/>
                <a:hlinkClick r:id="rId20"/>
              </a:rPr>
              <a:t>Seismology</a:t>
            </a:r>
            <a:r>
              <a:rPr lang="en-US" sz="1800" b="0" i="1" u="none" strike="noStrike" dirty="0">
                <a:solidFill>
                  <a:srgbClr val="171717"/>
                </a:solidFill>
                <a:effectLst/>
                <a:latin typeface="Public Sans"/>
              </a:rPr>
              <a:t> - USGS</a:t>
            </a:r>
            <a:endParaRPr lang="en-CA" i="1" dirty="0"/>
          </a:p>
        </p:txBody>
      </p:sp>
    </p:spTree>
    <p:extLst>
      <p:ext uri="{BB962C8B-B14F-4D97-AF65-F5344CB8AC3E}">
        <p14:creationId xmlns:p14="http://schemas.microsoft.com/office/powerpoint/2010/main" val="271881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63"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2000" fill="hold"/>
                                        <p:tgtEl>
                                          <p:spTgt spid="27"/>
                                        </p:tgtEl>
                                        <p:attrNameLst>
                                          <p:attrName>drawProgress</p:attrName>
                                        </p:attrNameLst>
                                      </p:cBhvr>
                                      <p:tavLst>
                                        <p:tav tm="0">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4EB2C-AEAF-7E8E-ABBD-97A69929C907}"/>
              </a:ext>
            </a:extLst>
          </p:cNvPr>
          <p:cNvSpPr>
            <a:spLocks noGrp="1"/>
          </p:cNvSpPr>
          <p:nvPr>
            <p:ph type="title"/>
          </p:nvPr>
        </p:nvSpPr>
        <p:spPr/>
        <p:txBody>
          <a:bodyPr>
            <a:normAutofit/>
          </a:bodyPr>
          <a:lstStyle/>
          <a:p>
            <a:pPr algn="ctr"/>
            <a:r>
              <a:rPr lang="en-CA" sz="5400" b="1" dirty="0">
                <a:latin typeface="Congenial SemiBold" panose="02000503040000020004" pitchFamily="2" charset="0"/>
              </a:rPr>
              <a:t>Magnitude</a:t>
            </a:r>
          </a:p>
        </p:txBody>
      </p:sp>
      <p:sp>
        <p:nvSpPr>
          <p:cNvPr id="3" name="Content Placeholder 2">
            <a:extLst>
              <a:ext uri="{FF2B5EF4-FFF2-40B4-BE49-F238E27FC236}">
                <a16:creationId xmlns:a16="http://schemas.microsoft.com/office/drawing/2014/main" id="{C457B462-939B-E83D-CA92-20615659DE60}"/>
              </a:ext>
            </a:extLst>
          </p:cNvPr>
          <p:cNvSpPr>
            <a:spLocks noGrp="1"/>
          </p:cNvSpPr>
          <p:nvPr>
            <p:ph idx="1"/>
          </p:nvPr>
        </p:nvSpPr>
        <p:spPr>
          <a:xfrm>
            <a:off x="838200" y="1825625"/>
            <a:ext cx="4945380" cy="4667250"/>
          </a:xfrm>
        </p:spPr>
        <p:txBody>
          <a:bodyPr>
            <a:normAutofit fontScale="92500" lnSpcReduction="10000"/>
          </a:bodyPr>
          <a:lstStyle/>
          <a:p>
            <a:pPr marL="0" indent="0">
              <a:buNone/>
            </a:pPr>
            <a:r>
              <a:rPr lang="en-US" sz="3600" b="1" dirty="0">
                <a:solidFill>
                  <a:srgbClr val="000000"/>
                </a:solidFill>
                <a:latin typeface="Calibri" panose="020F0502020204030204" pitchFamily="34" charset="0"/>
              </a:rPr>
              <a:t>Moment Magnitude (M</a:t>
            </a:r>
            <a:r>
              <a:rPr lang="en-US" sz="3600" b="1" baseline="-25000" dirty="0">
                <a:solidFill>
                  <a:srgbClr val="000000"/>
                </a:solidFill>
                <a:latin typeface="Calibri" panose="020F0502020204030204" pitchFamily="34" charset="0"/>
              </a:rPr>
              <a:t>w</a:t>
            </a:r>
            <a:r>
              <a:rPr lang="en-US" sz="3600" b="1" dirty="0">
                <a:solidFill>
                  <a:srgbClr val="000000"/>
                </a:solidFill>
                <a:latin typeface="Calibri" panose="020F0502020204030204" pitchFamily="34" charset="0"/>
              </a:rPr>
              <a:t>): </a:t>
            </a:r>
          </a:p>
          <a:p>
            <a:pPr marL="0" indent="0">
              <a:buNone/>
            </a:pPr>
            <a:r>
              <a:rPr lang="en-US" sz="3600" dirty="0">
                <a:solidFill>
                  <a:srgbClr val="000000"/>
                </a:solidFill>
                <a:latin typeface="Calibri" panose="020F0502020204030204" pitchFamily="34" charset="0"/>
              </a:rPr>
              <a:t>Uses the waveforms to captures the size of the fault and how much  it slipped.</a:t>
            </a:r>
          </a:p>
          <a:p>
            <a:pPr marL="0" indent="0">
              <a:buNone/>
            </a:pPr>
            <a:endParaRPr lang="en-US" sz="3600" b="1" dirty="0">
              <a:solidFill>
                <a:srgbClr val="000000"/>
              </a:solidFill>
              <a:latin typeface="Arial" panose="020B0604020202020204" pitchFamily="34" charset="0"/>
            </a:endParaRPr>
          </a:p>
          <a:p>
            <a:pPr marL="0" indent="0">
              <a:buNone/>
            </a:pPr>
            <a:r>
              <a:rPr lang="en-US" sz="3600" i="0" dirty="0">
                <a:solidFill>
                  <a:srgbClr val="202124"/>
                </a:solidFill>
                <a:effectLst/>
              </a:rPr>
              <a:t>The moment magnitude scale works over a wider range of earthquake sizes and is applicable globally.</a:t>
            </a:r>
            <a:endParaRPr lang="en-US" sz="3600" dirty="0">
              <a:solidFill>
                <a:srgbClr val="000000"/>
              </a:solidFill>
            </a:endParaRPr>
          </a:p>
          <a:p>
            <a:endParaRPr lang="en-US" sz="3200" b="1" i="0" u="none" strike="noStrike" dirty="0">
              <a:solidFill>
                <a:srgbClr val="000000"/>
              </a:solidFill>
              <a:effectLst/>
              <a:latin typeface="Calibri" panose="020F0502020204030204" pitchFamily="34" charset="0"/>
            </a:endParaRPr>
          </a:p>
          <a:p>
            <a:pPr marL="0" indent="0">
              <a:buNone/>
            </a:pPr>
            <a:endParaRPr lang="en-CA" sz="3200" dirty="0"/>
          </a:p>
        </p:txBody>
      </p:sp>
      <p:pic>
        <p:nvPicPr>
          <p:cNvPr id="4" name="Online Media 3" title="Moment Magnitude Explained—What Happened to the Richter Scale?">
            <a:hlinkClick r:id="" action="ppaction://media"/>
            <a:extLst>
              <a:ext uri="{FF2B5EF4-FFF2-40B4-BE49-F238E27FC236}">
                <a16:creationId xmlns:a16="http://schemas.microsoft.com/office/drawing/2014/main" id="{4DC96E1A-57C3-C8BE-98B1-2CC13D125D79}"/>
              </a:ext>
            </a:extLst>
          </p:cNvPr>
          <p:cNvPicPr>
            <a:picLocks noRot="1" noChangeAspect="1"/>
          </p:cNvPicPr>
          <p:nvPr>
            <a:videoFile r:link="rId1"/>
          </p:nvPr>
        </p:nvPicPr>
        <p:blipFill>
          <a:blip r:embed="rId4"/>
          <a:stretch>
            <a:fillRect/>
          </a:stretch>
        </p:blipFill>
        <p:spPr>
          <a:xfrm>
            <a:off x="5947410" y="1856740"/>
            <a:ext cx="5731509" cy="4298632"/>
          </a:xfrm>
          <a:prstGeom prst="rect">
            <a:avLst/>
          </a:prstGeom>
        </p:spPr>
      </p:pic>
      <p:sp>
        <p:nvSpPr>
          <p:cNvPr id="6" name="TextBox 5">
            <a:extLst>
              <a:ext uri="{FF2B5EF4-FFF2-40B4-BE49-F238E27FC236}">
                <a16:creationId xmlns:a16="http://schemas.microsoft.com/office/drawing/2014/main" id="{484B2954-AFFE-E2A1-84D8-6CBC25485302}"/>
              </a:ext>
            </a:extLst>
          </p:cNvPr>
          <p:cNvSpPr txBox="1"/>
          <p:nvPr/>
        </p:nvSpPr>
        <p:spPr>
          <a:xfrm>
            <a:off x="6096000" y="6321424"/>
            <a:ext cx="6099048" cy="646331"/>
          </a:xfrm>
          <a:prstGeom prst="rect">
            <a:avLst/>
          </a:prstGeom>
          <a:noFill/>
        </p:spPr>
        <p:txBody>
          <a:bodyPr wrap="square">
            <a:spAutoFit/>
          </a:bodyPr>
          <a:lstStyle/>
          <a:p>
            <a:r>
              <a:rPr lang="en-CA" dirty="0">
                <a:hlinkClick r:id="rId5"/>
              </a:rPr>
              <a:t>https://www.youtube.com/watch?v=HL3KGK5eqaw</a:t>
            </a:r>
            <a:endParaRPr lang="en-CA" dirty="0"/>
          </a:p>
          <a:p>
            <a:endParaRPr lang="en-CA" dirty="0"/>
          </a:p>
        </p:txBody>
      </p:sp>
    </p:spTree>
    <p:extLst>
      <p:ext uri="{BB962C8B-B14F-4D97-AF65-F5344CB8AC3E}">
        <p14:creationId xmlns:p14="http://schemas.microsoft.com/office/powerpoint/2010/main" val="3639827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5F88E-3493-A0FA-7A2D-01C4EA61C37D}"/>
              </a:ext>
            </a:extLst>
          </p:cNvPr>
          <p:cNvSpPr>
            <a:spLocks noGrp="1"/>
          </p:cNvSpPr>
          <p:nvPr>
            <p:ph type="title"/>
          </p:nvPr>
        </p:nvSpPr>
        <p:spPr/>
        <p:txBody>
          <a:bodyPr/>
          <a:lstStyle/>
          <a:p>
            <a:endParaRPr lang="en-CA"/>
          </a:p>
        </p:txBody>
      </p:sp>
      <p:pic>
        <p:nvPicPr>
          <p:cNvPr id="4098" name="Picture 2">
            <a:extLst>
              <a:ext uri="{FF2B5EF4-FFF2-40B4-BE49-F238E27FC236}">
                <a16:creationId xmlns:a16="http://schemas.microsoft.com/office/drawing/2014/main" id="{0E854D62-4D70-741E-960D-28DAA7C050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33548"/>
            <a:ext cx="10761196" cy="65909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145D276-60CB-6931-39BE-8FC1F7B711F2}"/>
              </a:ext>
            </a:extLst>
          </p:cNvPr>
          <p:cNvSpPr txBox="1"/>
          <p:nvPr/>
        </p:nvSpPr>
        <p:spPr>
          <a:xfrm>
            <a:off x="10090404" y="6355120"/>
            <a:ext cx="2101596" cy="369332"/>
          </a:xfrm>
          <a:prstGeom prst="rect">
            <a:avLst/>
          </a:prstGeom>
          <a:noFill/>
        </p:spPr>
        <p:txBody>
          <a:bodyPr wrap="square">
            <a:spAutoFit/>
          </a:bodyPr>
          <a:lstStyle/>
          <a:p>
            <a:r>
              <a:rPr lang="en-US" sz="1800" b="1" i="1" u="none" strike="noStrike" dirty="0">
                <a:solidFill>
                  <a:srgbClr val="000000"/>
                </a:solidFill>
                <a:effectLst/>
                <a:latin typeface="Calibri" panose="020F0502020204030204" pitchFamily="34" charset="0"/>
              </a:rPr>
              <a:t>Image - NRCAN</a:t>
            </a:r>
            <a:endParaRPr lang="en-CA" b="1" i="1" dirty="0"/>
          </a:p>
        </p:txBody>
      </p:sp>
      <p:sp>
        <p:nvSpPr>
          <p:cNvPr id="3" name="TextBox 2">
            <a:extLst>
              <a:ext uri="{FF2B5EF4-FFF2-40B4-BE49-F238E27FC236}">
                <a16:creationId xmlns:a16="http://schemas.microsoft.com/office/drawing/2014/main" id="{5C51CD60-CC31-33AC-9FAB-5BC64141DCA9}"/>
              </a:ext>
            </a:extLst>
          </p:cNvPr>
          <p:cNvSpPr txBox="1"/>
          <p:nvPr/>
        </p:nvSpPr>
        <p:spPr>
          <a:xfrm>
            <a:off x="3698267" y="2386558"/>
            <a:ext cx="1463040" cy="584775"/>
          </a:xfrm>
          <a:prstGeom prst="rect">
            <a:avLst/>
          </a:prstGeom>
          <a:solidFill>
            <a:schemeClr val="bg1"/>
          </a:solidFill>
        </p:spPr>
        <p:txBody>
          <a:bodyPr wrap="square" rtlCol="0">
            <a:spAutoFit/>
          </a:bodyPr>
          <a:lstStyle/>
          <a:p>
            <a:pPr algn="r"/>
            <a:r>
              <a:rPr lang="en-US" sz="1600" dirty="0"/>
              <a:t>Haida Gwaii (1949)</a:t>
            </a:r>
          </a:p>
        </p:txBody>
      </p:sp>
    </p:spTree>
    <p:extLst>
      <p:ext uri="{BB962C8B-B14F-4D97-AF65-F5344CB8AC3E}">
        <p14:creationId xmlns:p14="http://schemas.microsoft.com/office/powerpoint/2010/main" val="23023216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hoto of this volcano">
            <a:extLst>
              <a:ext uri="{FF2B5EF4-FFF2-40B4-BE49-F238E27FC236}">
                <a16:creationId xmlns:a16="http://schemas.microsoft.com/office/drawing/2014/main" id="{491F4C37-F177-CD08-C860-5A96D2EFA2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4565" y="535582"/>
            <a:ext cx="4342639" cy="280320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B6187DC-A95F-659D-85F6-0347A85FCAE5}"/>
              </a:ext>
            </a:extLst>
          </p:cNvPr>
          <p:cNvSpPr>
            <a:spLocks noGrp="1"/>
          </p:cNvSpPr>
          <p:nvPr>
            <p:ph type="title"/>
          </p:nvPr>
        </p:nvSpPr>
        <p:spPr>
          <a:xfrm>
            <a:off x="8423910" y="4700587"/>
            <a:ext cx="3583305" cy="1803081"/>
          </a:xfrm>
        </p:spPr>
        <p:txBody>
          <a:bodyPr>
            <a:normAutofit fontScale="90000"/>
          </a:bodyPr>
          <a:lstStyle/>
          <a:p>
            <a:pPr algn="ctr"/>
            <a:r>
              <a:rPr lang="en-CA">
                <a:latin typeface="Congenial SemiBold" panose="02000503040000020004" pitchFamily="2" charset="0"/>
              </a:rPr>
              <a:t>Types of Earthquakes and Volcanoes in BC</a:t>
            </a:r>
            <a:br>
              <a:rPr lang="en-CA">
                <a:latin typeface="Congenial SemiBold" panose="02000503040000020004" pitchFamily="2" charset="0"/>
              </a:rPr>
            </a:br>
            <a:br>
              <a:rPr lang="en-CA">
                <a:latin typeface="Congenial SemiBold" panose="02000503040000020004" pitchFamily="2" charset="0"/>
              </a:rPr>
            </a:br>
            <a:endParaRPr lang="en-CA" dirty="0">
              <a:latin typeface="Congenial SemiBold" panose="02000503040000020004" pitchFamily="2" charset="0"/>
            </a:endParaRPr>
          </a:p>
        </p:txBody>
      </p:sp>
      <p:pic>
        <p:nvPicPr>
          <p:cNvPr id="1026" name="Picture 2">
            <a:extLst>
              <a:ext uri="{FF2B5EF4-FFF2-40B4-BE49-F238E27FC236}">
                <a16:creationId xmlns:a16="http://schemas.microsoft.com/office/drawing/2014/main" id="{C157C4F6-0ED0-A4B7-49CF-C25FBCA6E8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796" y="173910"/>
            <a:ext cx="7920990" cy="6329759"/>
          </a:xfrm>
          <a:prstGeom prst="rect">
            <a:avLst/>
          </a:prstGeom>
          <a:noFill/>
          <a:extLst>
            <a:ext uri="{909E8E84-426E-40DD-AFC4-6F175D3DCCD1}">
              <a14:hiddenFill xmlns:a14="http://schemas.microsoft.com/office/drawing/2010/main">
                <a:solidFill>
                  <a:srgbClr val="FFFFFF"/>
                </a:solidFill>
              </a14:hiddenFill>
            </a:ext>
          </a:extLst>
        </p:spPr>
      </p:pic>
      <p:sp>
        <p:nvSpPr>
          <p:cNvPr id="6" name="Callout: Line 5">
            <a:extLst>
              <a:ext uri="{FF2B5EF4-FFF2-40B4-BE49-F238E27FC236}">
                <a16:creationId xmlns:a16="http://schemas.microsoft.com/office/drawing/2014/main" id="{F1A586C8-6C6A-CB31-463C-E340A4369147}"/>
              </a:ext>
            </a:extLst>
          </p:cNvPr>
          <p:cNvSpPr/>
          <p:nvPr/>
        </p:nvSpPr>
        <p:spPr>
          <a:xfrm>
            <a:off x="6723220" y="354331"/>
            <a:ext cx="2945131" cy="617219"/>
          </a:xfrm>
          <a:prstGeom prst="borderCallout1">
            <a:avLst>
              <a:gd name="adj1" fmla="val 73407"/>
              <a:gd name="adj2" fmla="val -194"/>
              <a:gd name="adj3" fmla="val 169011"/>
              <a:gd name="adj4" fmla="val -37251"/>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a:solidFill>
                  <a:srgbClr val="002060"/>
                </a:solidFill>
                <a:latin typeface="Congenial" panose="020B0604020202020204" pitchFamily="2" charset="0"/>
              </a:rPr>
              <a:t>Mount Garibaldi</a:t>
            </a:r>
          </a:p>
        </p:txBody>
      </p:sp>
      <p:sp>
        <p:nvSpPr>
          <p:cNvPr id="4" name="TextBox 3">
            <a:extLst>
              <a:ext uri="{FF2B5EF4-FFF2-40B4-BE49-F238E27FC236}">
                <a16:creationId xmlns:a16="http://schemas.microsoft.com/office/drawing/2014/main" id="{22B1B72F-F524-87D0-331E-5F1B86096223}"/>
              </a:ext>
            </a:extLst>
          </p:cNvPr>
          <p:cNvSpPr txBox="1"/>
          <p:nvPr/>
        </p:nvSpPr>
        <p:spPr>
          <a:xfrm>
            <a:off x="9187339" y="6488668"/>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i="1" dirty="0"/>
              <a:t>Image: https://volcano.si.edu/</a:t>
            </a:r>
          </a:p>
        </p:txBody>
      </p:sp>
    </p:spTree>
    <p:extLst>
      <p:ext uri="{BB962C8B-B14F-4D97-AF65-F5344CB8AC3E}">
        <p14:creationId xmlns:p14="http://schemas.microsoft.com/office/powerpoint/2010/main" val="1325023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7" name="Rectangle 7176">
            <a:extLst>
              <a:ext uri="{FF2B5EF4-FFF2-40B4-BE49-F238E27FC236}">
                <a16:creationId xmlns:a16="http://schemas.microsoft.com/office/drawing/2014/main" id="{3C54F4CE-85F0-46ED-80DA-9518C9251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179" name="Freeform: Shape 7178">
            <a:extLst>
              <a:ext uri="{FF2B5EF4-FFF2-40B4-BE49-F238E27FC236}">
                <a16:creationId xmlns:a16="http://schemas.microsoft.com/office/drawing/2014/main" id="{DADD1FCA-8ACB-4958-81DD-4CDD6D3E19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802086" cy="6858000"/>
          </a:xfrm>
          <a:custGeom>
            <a:avLst/>
            <a:gdLst>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9647 w 5734864"/>
              <a:gd name="connsiteY33" fmla="*/ 1936120 h 6858000"/>
              <a:gd name="connsiteX34" fmla="*/ 714660 w 5734864"/>
              <a:gd name="connsiteY34" fmla="*/ 1982709 h 6858000"/>
              <a:gd name="connsiteX35" fmla="*/ 710759 w 5734864"/>
              <a:gd name="connsiteY35" fmla="*/ 2013010 h 6858000"/>
              <a:gd name="connsiteX36" fmla="*/ 697927 w 5734864"/>
              <a:gd name="connsiteY36" fmla="*/ 2069833 h 6858000"/>
              <a:gd name="connsiteX37" fmla="*/ 693594 w 5734864"/>
              <a:gd name="connsiteY37" fmla="*/ 2103731 h 6858000"/>
              <a:gd name="connsiteX38" fmla="*/ 691109 w 5734864"/>
              <a:gd name="connsiteY38" fmla="*/ 2124027 h 6858000"/>
              <a:gd name="connsiteX39" fmla="*/ 676593 w 5734864"/>
              <a:gd name="connsiteY39" fmla="*/ 2176182 h 6858000"/>
              <a:gd name="connsiteX40" fmla="*/ 633227 w 5734864"/>
              <a:gd name="connsiteY40" fmla="*/ 2258036 h 6858000"/>
              <a:gd name="connsiteX41" fmla="*/ 625564 w 5734864"/>
              <a:gd name="connsiteY41" fmla="*/ 2284567 h 6858000"/>
              <a:gd name="connsiteX42" fmla="*/ 627074 w 5734864"/>
              <a:gd name="connsiteY42" fmla="*/ 2289605 h 6858000"/>
              <a:gd name="connsiteX43" fmla="*/ 614574 w 5734864"/>
              <a:gd name="connsiteY43" fmla="*/ 2308717 h 6858000"/>
              <a:gd name="connsiteX44" fmla="*/ 606890 w 5734864"/>
              <a:gd name="connsiteY44" fmla="*/ 2320662 h 6858000"/>
              <a:gd name="connsiteX45" fmla="*/ 605558 w 5734864"/>
              <a:gd name="connsiteY45" fmla="*/ 2327897 h 6858000"/>
              <a:gd name="connsiteX46" fmla="*/ 602202 w 5734864"/>
              <a:gd name="connsiteY46" fmla="*/ 2357749 h 6858000"/>
              <a:gd name="connsiteX47" fmla="*/ 600213 w 5734864"/>
              <a:gd name="connsiteY47" fmla="*/ 2364905 h 6858000"/>
              <a:gd name="connsiteX48" fmla="*/ 597160 w 5734864"/>
              <a:gd name="connsiteY48" fmla="*/ 2388351 h 6858000"/>
              <a:gd name="connsiteX49" fmla="*/ 597982 w 5734864"/>
              <a:gd name="connsiteY49" fmla="*/ 2402296 h 6858000"/>
              <a:gd name="connsiteX50" fmla="*/ 593150 w 5734864"/>
              <a:gd name="connsiteY50" fmla="*/ 2420015 h 6858000"/>
              <a:gd name="connsiteX51" fmla="*/ 592833 w 5734864"/>
              <a:gd name="connsiteY51" fmla="*/ 2422749 h 6858000"/>
              <a:gd name="connsiteX52" fmla="*/ 594479 w 5734864"/>
              <a:gd name="connsiteY52" fmla="*/ 2426002 h 6858000"/>
              <a:gd name="connsiteX53" fmla="*/ 591963 w 5734864"/>
              <a:gd name="connsiteY53" fmla="*/ 2431950 h 6858000"/>
              <a:gd name="connsiteX54" fmla="*/ 591544 w 5734864"/>
              <a:gd name="connsiteY54" fmla="*/ 2433897 h 6858000"/>
              <a:gd name="connsiteX55" fmla="*/ 589519 w 5734864"/>
              <a:gd name="connsiteY55" fmla="*/ 2451398 h 6858000"/>
              <a:gd name="connsiteX56" fmla="*/ 590037 w 5734864"/>
              <a:gd name="connsiteY56" fmla="*/ 2455536 h 6858000"/>
              <a:gd name="connsiteX57" fmla="*/ 588179 w 5734864"/>
              <a:gd name="connsiteY57" fmla="*/ 2462981 h 6858000"/>
              <a:gd name="connsiteX58" fmla="*/ 583434 w 5734864"/>
              <a:gd name="connsiteY58" fmla="*/ 2503991 h 6858000"/>
              <a:gd name="connsiteX59" fmla="*/ 567942 w 5734864"/>
              <a:gd name="connsiteY59" fmla="*/ 2652936 h 6858000"/>
              <a:gd name="connsiteX60" fmla="*/ 573869 w 5734864"/>
              <a:gd name="connsiteY60" fmla="*/ 2670188 h 6858000"/>
              <a:gd name="connsiteX61" fmla="*/ 575243 w 5734864"/>
              <a:gd name="connsiteY61" fmla="*/ 2688114 h 6858000"/>
              <a:gd name="connsiteX62" fmla="*/ 573824 w 5734864"/>
              <a:gd name="connsiteY62" fmla="*/ 2689856 h 6858000"/>
              <a:gd name="connsiteX63" fmla="*/ 570699 w 5734864"/>
              <a:gd name="connsiteY63" fmla="*/ 2709353 h 6858000"/>
              <a:gd name="connsiteX64" fmla="*/ 573192 w 5734864"/>
              <a:gd name="connsiteY64" fmla="*/ 2714527 h 6858000"/>
              <a:gd name="connsiteX65" fmla="*/ 572044 w 5734864"/>
              <a:gd name="connsiteY65" fmla="*/ 2728187 h 6858000"/>
              <a:gd name="connsiteX66" fmla="*/ 572465 w 5734864"/>
              <a:gd name="connsiteY66" fmla="*/ 2755863 h 6858000"/>
              <a:gd name="connsiteX67" fmla="*/ 570028 w 5734864"/>
              <a:gd name="connsiteY67" fmla="*/ 2760324 h 6858000"/>
              <a:gd name="connsiteX68" fmla="*/ 566748 w 5734864"/>
              <a:gd name="connsiteY68" fmla="*/ 2800948 h 6858000"/>
              <a:gd name="connsiteX69" fmla="*/ 565509 w 5734864"/>
              <a:gd name="connsiteY69" fmla="*/ 2801167 h 6858000"/>
              <a:gd name="connsiteX70" fmla="*/ 559367 w 5734864"/>
              <a:gd name="connsiteY70" fmla="*/ 2811129 h 6858000"/>
              <a:gd name="connsiteX71" fmla="*/ 550354 w 5734864"/>
              <a:gd name="connsiteY71" fmla="*/ 2830949 h 6858000"/>
              <a:gd name="connsiteX72" fmla="*/ 514795 w 5734864"/>
              <a:gd name="connsiteY72" fmla="*/ 2872433 h 6858000"/>
              <a:gd name="connsiteX73" fmla="*/ 509875 w 5734864"/>
              <a:gd name="connsiteY73" fmla="*/ 2923099 h 6858000"/>
              <a:gd name="connsiteX74" fmla="*/ 509577 w 5734864"/>
              <a:gd name="connsiteY74" fmla="*/ 2923197 h 6858000"/>
              <a:gd name="connsiteX75" fmla="*/ 507597 w 5734864"/>
              <a:gd name="connsiteY75" fmla="*/ 2931868 h 6858000"/>
              <a:gd name="connsiteX76" fmla="*/ 507379 w 5734864"/>
              <a:gd name="connsiteY76" fmla="*/ 2938322 h 6858000"/>
              <a:gd name="connsiteX77" fmla="*/ 504725 w 5734864"/>
              <a:gd name="connsiteY77" fmla="*/ 2954519 h 6858000"/>
              <a:gd name="connsiteX78" fmla="*/ 502018 w 5734864"/>
              <a:gd name="connsiteY78" fmla="*/ 2959643 h 6858000"/>
              <a:gd name="connsiteX79" fmla="*/ 498360 w 5734864"/>
              <a:gd name="connsiteY79" fmla="*/ 2961019 h 6858000"/>
              <a:gd name="connsiteX80" fmla="*/ 498483 w 5734864"/>
              <a:gd name="connsiteY80" fmla="*/ 2962590 h 6858000"/>
              <a:gd name="connsiteX81" fmla="*/ 484403 w 5734864"/>
              <a:gd name="connsiteY81" fmla="*/ 2990538 h 6858000"/>
              <a:gd name="connsiteX82" fmla="*/ 463075 w 5734864"/>
              <a:gd name="connsiteY82" fmla="*/ 3055956 h 6858000"/>
              <a:gd name="connsiteX83" fmla="*/ 455013 w 5734864"/>
              <a:gd name="connsiteY83" fmla="*/ 3094482 h 6858000"/>
              <a:gd name="connsiteX84" fmla="*/ 428391 w 5734864"/>
              <a:gd name="connsiteY84" fmla="*/ 3198850 h 6858000"/>
              <a:gd name="connsiteX85" fmla="*/ 401440 w 5734864"/>
              <a:gd name="connsiteY85" fmla="*/ 3307560 h 6858000"/>
              <a:gd name="connsiteX86" fmla="*/ 386076 w 5734864"/>
              <a:gd name="connsiteY86" fmla="*/ 3373943 h 6858000"/>
              <a:gd name="connsiteX87" fmla="*/ 374726 w 5734864"/>
              <a:gd name="connsiteY87" fmla="*/ 3381364 h 6858000"/>
              <a:gd name="connsiteX88" fmla="*/ 369145 w 5734864"/>
              <a:gd name="connsiteY88" fmla="*/ 3383729 h 6858000"/>
              <a:gd name="connsiteX89" fmla="*/ 364294 w 5734864"/>
              <a:gd name="connsiteY89" fmla="*/ 3414159 h 6858000"/>
              <a:gd name="connsiteX90" fmla="*/ 366450 w 5734864"/>
              <a:gd name="connsiteY90" fmla="*/ 3436925 h 6858000"/>
              <a:gd name="connsiteX91" fmla="*/ 351743 w 5734864"/>
              <a:gd name="connsiteY91" fmla="*/ 3521619 h 6858000"/>
              <a:gd name="connsiteX92" fmla="*/ 345784 w 5734864"/>
              <a:gd name="connsiteY92" fmla="*/ 3603757 h 6858000"/>
              <a:gd name="connsiteX93" fmla="*/ 344198 w 5734864"/>
              <a:gd name="connsiteY93" fmla="*/ 3652424 h 6858000"/>
              <a:gd name="connsiteX94" fmla="*/ 352450 w 5734864"/>
              <a:gd name="connsiteY94" fmla="*/ 3665222 h 6858000"/>
              <a:gd name="connsiteX95" fmla="*/ 342621 w 5734864"/>
              <a:gd name="connsiteY95" fmla="*/ 3700804 h 6858000"/>
              <a:gd name="connsiteX96" fmla="*/ 341514 w 5734864"/>
              <a:gd name="connsiteY96" fmla="*/ 3734774 h 6858000"/>
              <a:gd name="connsiteX97" fmla="*/ 340607 w 5734864"/>
              <a:gd name="connsiteY97" fmla="*/ 3785153 h 6858000"/>
              <a:gd name="connsiteX98" fmla="*/ 340707 w 5734864"/>
              <a:gd name="connsiteY98" fmla="*/ 3788177 h 6858000"/>
              <a:gd name="connsiteX99" fmla="*/ 340361 w 5734864"/>
              <a:gd name="connsiteY99" fmla="*/ 3798803 h 6858000"/>
              <a:gd name="connsiteX100" fmla="*/ 339642 w 5734864"/>
              <a:gd name="connsiteY100" fmla="*/ 3838750 h 6858000"/>
              <a:gd name="connsiteX101" fmla="*/ 360295 w 5734864"/>
              <a:gd name="connsiteY101" fmla="*/ 4015196 h 6858000"/>
              <a:gd name="connsiteX102" fmla="*/ 339043 w 5734864"/>
              <a:gd name="connsiteY102" fmla="*/ 4052778 h 6858000"/>
              <a:gd name="connsiteX103" fmla="*/ 339343 w 5734864"/>
              <a:gd name="connsiteY103" fmla="*/ 4096257 h 6858000"/>
              <a:gd name="connsiteX104" fmla="*/ 340786 w 5734864"/>
              <a:gd name="connsiteY104" fmla="*/ 4321136 h 6858000"/>
              <a:gd name="connsiteX105" fmla="*/ 343158 w 5734864"/>
              <a:gd name="connsiteY105" fmla="*/ 4429174 h 6858000"/>
              <a:gd name="connsiteX106" fmla="*/ 334599 w 5734864"/>
              <a:gd name="connsiteY106" fmla="*/ 4449938 h 6858000"/>
              <a:gd name="connsiteX107" fmla="*/ 332890 w 5734864"/>
              <a:gd name="connsiteY107" fmla="*/ 4453515 h 6858000"/>
              <a:gd name="connsiteX108" fmla="*/ 331105 w 5734864"/>
              <a:gd name="connsiteY108" fmla="*/ 4467941 h 6858000"/>
              <a:gd name="connsiteX109" fmla="*/ 324289 w 5734864"/>
              <a:gd name="connsiteY109" fmla="*/ 4471861 h 6858000"/>
              <a:gd name="connsiteX110" fmla="*/ 317079 w 5734864"/>
              <a:gd name="connsiteY110" fmla="*/ 4493468 h 6858000"/>
              <a:gd name="connsiteX111" fmla="*/ 315557 w 5734864"/>
              <a:gd name="connsiteY111" fmla="*/ 4520067 h 6858000"/>
              <a:gd name="connsiteX112" fmla="*/ 315240 w 5734864"/>
              <a:gd name="connsiteY112" fmla="*/ 4536872 h 6858000"/>
              <a:gd name="connsiteX113" fmla="*/ 316200 w 5734864"/>
              <a:gd name="connsiteY113" fmla="*/ 4538297 h 6858000"/>
              <a:gd name="connsiteX114" fmla="*/ 317507 w 5734864"/>
              <a:gd name="connsiteY114" fmla="*/ 4547582 h 6858000"/>
              <a:gd name="connsiteX115" fmla="*/ 323078 w 5734864"/>
              <a:gd name="connsiteY115" fmla="*/ 4592102 h 6858000"/>
              <a:gd name="connsiteX116" fmla="*/ 328722 w 5734864"/>
              <a:gd name="connsiteY116" fmla="*/ 4667914 h 6858000"/>
              <a:gd name="connsiteX117" fmla="*/ 335597 w 5734864"/>
              <a:gd name="connsiteY117" fmla="*/ 4695035 h 6858000"/>
              <a:gd name="connsiteX118" fmla="*/ 339485 w 5734864"/>
              <a:gd name="connsiteY118" fmla="*/ 4695979 h 6858000"/>
              <a:gd name="connsiteX119" fmla="*/ 341089 w 5734864"/>
              <a:gd name="connsiteY119" fmla="*/ 4704268 h 6858000"/>
              <a:gd name="connsiteX120" fmla="*/ 342177 w 5734864"/>
              <a:gd name="connsiteY120" fmla="*/ 4706060 h 6858000"/>
              <a:gd name="connsiteX121" fmla="*/ 347751 w 5734864"/>
              <a:gd name="connsiteY121" fmla="*/ 4716754 h 6858000"/>
              <a:gd name="connsiteX122" fmla="*/ 344125 w 5734864"/>
              <a:gd name="connsiteY122" fmla="*/ 4764669 h 6858000"/>
              <a:gd name="connsiteX123" fmla="*/ 340188 w 5734864"/>
              <a:gd name="connsiteY123" fmla="*/ 4779386 h 6858000"/>
              <a:gd name="connsiteX124" fmla="*/ 335146 w 5734864"/>
              <a:gd name="connsiteY124" fmla="*/ 4787491 h 6858000"/>
              <a:gd name="connsiteX125" fmla="*/ 319124 w 5734864"/>
              <a:gd name="connsiteY125" fmla="*/ 4843514 h 6858000"/>
              <a:gd name="connsiteX126" fmla="*/ 305956 w 5734864"/>
              <a:gd name="connsiteY126" fmla="*/ 4881505 h 6858000"/>
              <a:gd name="connsiteX127" fmla="*/ 301062 w 5734864"/>
              <a:gd name="connsiteY127" fmla="*/ 4889332 h 6858000"/>
              <a:gd name="connsiteX128" fmla="*/ 302141 w 5734864"/>
              <a:gd name="connsiteY128" fmla="*/ 4899400 h 6858000"/>
              <a:gd name="connsiteX129" fmla="*/ 304424 w 5734864"/>
              <a:gd name="connsiteY129" fmla="*/ 4902664 h 6858000"/>
              <a:gd name="connsiteX130" fmla="*/ 293123 w 5734864"/>
              <a:gd name="connsiteY130" fmla="*/ 4932769 h 6858000"/>
              <a:gd name="connsiteX131" fmla="*/ 292275 w 5734864"/>
              <a:gd name="connsiteY131" fmla="*/ 4936482 h 6858000"/>
              <a:gd name="connsiteX132" fmla="*/ 288304 w 5734864"/>
              <a:gd name="connsiteY132" fmla="*/ 4962325 h 6858000"/>
              <a:gd name="connsiteX133" fmla="*/ 287420 w 5734864"/>
              <a:gd name="connsiteY133" fmla="*/ 5042193 h 6858000"/>
              <a:gd name="connsiteX134" fmla="*/ 287020 w 5734864"/>
              <a:gd name="connsiteY134" fmla="*/ 5065655 h 6858000"/>
              <a:gd name="connsiteX135" fmla="*/ 288488 w 5734864"/>
              <a:gd name="connsiteY135" fmla="*/ 5082216 h 6858000"/>
              <a:gd name="connsiteX136" fmla="*/ 282763 w 5734864"/>
              <a:gd name="connsiteY136" fmla="*/ 5127114 h 6858000"/>
              <a:gd name="connsiteX137" fmla="*/ 269316 w 5734864"/>
              <a:gd name="connsiteY137" fmla="*/ 5202682 h 6858000"/>
              <a:gd name="connsiteX138" fmla="*/ 269174 w 5734864"/>
              <a:gd name="connsiteY138" fmla="*/ 5230835 h 6858000"/>
              <a:gd name="connsiteX139" fmla="*/ 272679 w 5734864"/>
              <a:gd name="connsiteY139" fmla="*/ 5232660 h 6858000"/>
              <a:gd name="connsiteX140" fmla="*/ 272160 w 5734864"/>
              <a:gd name="connsiteY140" fmla="*/ 5241150 h 6858000"/>
              <a:gd name="connsiteX141" fmla="*/ 272760 w 5734864"/>
              <a:gd name="connsiteY141" fmla="*/ 5243156 h 6858000"/>
              <a:gd name="connsiteX142" fmla="*/ 275462 w 5734864"/>
              <a:gd name="connsiteY142" fmla="*/ 5254919 h 6858000"/>
              <a:gd name="connsiteX143" fmla="*/ 262897 w 5734864"/>
              <a:gd name="connsiteY143" fmla="*/ 5286259 h 6858000"/>
              <a:gd name="connsiteX144" fmla="*/ 252761 w 5734864"/>
              <a:gd name="connsiteY144" fmla="*/ 5357801 h 6858000"/>
              <a:gd name="connsiteX145" fmla="*/ 242360 w 5734864"/>
              <a:gd name="connsiteY145" fmla="*/ 5460080 h 6858000"/>
              <a:gd name="connsiteX146" fmla="*/ 229880 w 5734864"/>
              <a:gd name="connsiteY146" fmla="*/ 5539714 h 6858000"/>
              <a:gd name="connsiteX147" fmla="*/ 204283 w 5734864"/>
              <a:gd name="connsiteY147" fmla="*/ 5639080 h 6858000"/>
              <a:gd name="connsiteX148" fmla="*/ 198948 w 5734864"/>
              <a:gd name="connsiteY148" fmla="*/ 5710958 h 6858000"/>
              <a:gd name="connsiteX149" fmla="*/ 192367 w 5734864"/>
              <a:gd name="connsiteY149" fmla="*/ 5719859 h 6858000"/>
              <a:gd name="connsiteX150" fmla="*/ 188035 w 5734864"/>
              <a:gd name="connsiteY150" fmla="*/ 5729935 h 6858000"/>
              <a:gd name="connsiteX151" fmla="*/ 188428 w 5734864"/>
              <a:gd name="connsiteY151" fmla="*/ 5731182 h 6858000"/>
              <a:gd name="connsiteX152" fmla="*/ 181635 w 5734864"/>
              <a:gd name="connsiteY152" fmla="*/ 5753538 h 6858000"/>
              <a:gd name="connsiteX153" fmla="*/ 169744 w 5734864"/>
              <a:gd name="connsiteY153" fmla="*/ 5796307 h 6858000"/>
              <a:gd name="connsiteX154" fmla="*/ 170351 w 5734864"/>
              <a:gd name="connsiteY154" fmla="*/ 5796644 h 6858000"/>
              <a:gd name="connsiteX155" fmla="*/ 171559 w 5734864"/>
              <a:gd name="connsiteY155" fmla="*/ 5803435 h 6858000"/>
              <a:gd name="connsiteX156" fmla="*/ 172284 w 5734864"/>
              <a:gd name="connsiteY156" fmla="*/ 5816391 h 6858000"/>
              <a:gd name="connsiteX157" fmla="*/ 182542 w 5734864"/>
              <a:gd name="connsiteY157" fmla="*/ 5846382 h 6858000"/>
              <a:gd name="connsiteX158" fmla="*/ 175877 w 5734864"/>
              <a:gd name="connsiteY158" fmla="*/ 5871336 h 6858000"/>
              <a:gd name="connsiteX159" fmla="*/ 174910 w 5734864"/>
              <a:gd name="connsiteY159" fmla="*/ 5876376 h 6858000"/>
              <a:gd name="connsiteX160" fmla="*/ 175047 w 5734864"/>
              <a:gd name="connsiteY160" fmla="*/ 5876483 h 6858000"/>
              <a:gd name="connsiteX161" fmla="*/ 174335 w 5734864"/>
              <a:gd name="connsiteY161" fmla="*/ 5881814 h 6858000"/>
              <a:gd name="connsiteX162" fmla="*/ 171273 w 5734864"/>
              <a:gd name="connsiteY162" fmla="*/ 5895339 h 6858000"/>
              <a:gd name="connsiteX163" fmla="*/ 171658 w 5734864"/>
              <a:gd name="connsiteY163" fmla="*/ 5898749 h 6858000"/>
              <a:gd name="connsiteX164" fmla="*/ 174658 w 5734864"/>
              <a:gd name="connsiteY164" fmla="*/ 5919558 h 6858000"/>
              <a:gd name="connsiteX165" fmla="*/ 169099 w 5734864"/>
              <a:gd name="connsiteY165" fmla="*/ 5984417 h 6858000"/>
              <a:gd name="connsiteX166" fmla="*/ 162007 w 5734864"/>
              <a:gd name="connsiteY166" fmla="*/ 6049043 h 6858000"/>
              <a:gd name="connsiteX167" fmla="*/ 156875 w 5734864"/>
              <a:gd name="connsiteY167" fmla="*/ 6114000 h 6858000"/>
              <a:gd name="connsiteX168" fmla="*/ 165441 w 5734864"/>
              <a:gd name="connsiteY168" fmla="*/ 6146938 h 6858000"/>
              <a:gd name="connsiteX169" fmla="*/ 165177 w 5734864"/>
              <a:gd name="connsiteY169" fmla="*/ 6150658 h 6858000"/>
              <a:gd name="connsiteX170" fmla="*/ 161772 w 5734864"/>
              <a:gd name="connsiteY170" fmla="*/ 6160011 h 6858000"/>
              <a:gd name="connsiteX171" fmla="*/ 160051 w 5734864"/>
              <a:gd name="connsiteY171" fmla="*/ 6163393 h 6858000"/>
              <a:gd name="connsiteX172" fmla="*/ 158473 w 5734864"/>
              <a:gd name="connsiteY172" fmla="*/ 6168628 h 6858000"/>
              <a:gd name="connsiteX173" fmla="*/ 158573 w 5734864"/>
              <a:gd name="connsiteY173" fmla="*/ 6168799 h 6858000"/>
              <a:gd name="connsiteX174" fmla="*/ 146463 w 5734864"/>
              <a:gd name="connsiteY174" fmla="*/ 6196671 h 6858000"/>
              <a:gd name="connsiteX175" fmla="*/ 150209 w 5734864"/>
              <a:gd name="connsiteY175" fmla="*/ 6232365 h 6858000"/>
              <a:gd name="connsiteX176" fmla="*/ 148544 w 5734864"/>
              <a:gd name="connsiteY176" fmla="*/ 6246162 h 6858000"/>
              <a:gd name="connsiteX177" fmla="*/ 148403 w 5734864"/>
              <a:gd name="connsiteY177" fmla="*/ 6253754 h 6858000"/>
              <a:gd name="connsiteX178" fmla="*/ 138880 w 5734864"/>
              <a:gd name="connsiteY178" fmla="*/ 6276449 h 6858000"/>
              <a:gd name="connsiteX179" fmla="*/ 138683 w 5734864"/>
              <a:gd name="connsiteY179" fmla="*/ 6279721 h 6858000"/>
              <a:gd name="connsiteX180" fmla="*/ 130721 w 5734864"/>
              <a:gd name="connsiteY180" fmla="*/ 6293675 h 6858000"/>
              <a:gd name="connsiteX181" fmla="*/ 120717 w 5734864"/>
              <a:gd name="connsiteY181" fmla="*/ 6313967 h 6858000"/>
              <a:gd name="connsiteX182" fmla="*/ 120841 w 5734864"/>
              <a:gd name="connsiteY182" fmla="*/ 6315437 h 6858000"/>
              <a:gd name="connsiteX183" fmla="*/ 115208 w 5734864"/>
              <a:gd name="connsiteY183" fmla="*/ 6324024 h 6858000"/>
              <a:gd name="connsiteX184" fmla="*/ 101217 w 5734864"/>
              <a:gd name="connsiteY184" fmla="*/ 6365923 h 6858000"/>
              <a:gd name="connsiteX185" fmla="*/ 74946 w 5734864"/>
              <a:gd name="connsiteY185" fmla="*/ 6556817 h 6858000"/>
              <a:gd name="connsiteX186" fmla="*/ 16001 w 5734864"/>
              <a:gd name="connsiteY186" fmla="*/ 6808678 h 6858000"/>
              <a:gd name="connsiteX187" fmla="*/ 0 w 5734864"/>
              <a:gd name="connsiteY187" fmla="*/ 6858000 h 6858000"/>
              <a:gd name="connsiteX188" fmla="*/ 5734864 w 5734864"/>
              <a:gd name="connsiteY188" fmla="*/ 6858000 h 6858000"/>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4660 w 5734864"/>
              <a:gd name="connsiteY33" fmla="*/ 1982709 h 6858000"/>
              <a:gd name="connsiteX34" fmla="*/ 710759 w 5734864"/>
              <a:gd name="connsiteY34" fmla="*/ 2013010 h 6858000"/>
              <a:gd name="connsiteX35" fmla="*/ 697927 w 5734864"/>
              <a:gd name="connsiteY35" fmla="*/ 2069833 h 6858000"/>
              <a:gd name="connsiteX36" fmla="*/ 693594 w 5734864"/>
              <a:gd name="connsiteY36" fmla="*/ 2103731 h 6858000"/>
              <a:gd name="connsiteX37" fmla="*/ 691109 w 5734864"/>
              <a:gd name="connsiteY37" fmla="*/ 2124027 h 6858000"/>
              <a:gd name="connsiteX38" fmla="*/ 676593 w 5734864"/>
              <a:gd name="connsiteY38" fmla="*/ 2176182 h 6858000"/>
              <a:gd name="connsiteX39" fmla="*/ 633227 w 5734864"/>
              <a:gd name="connsiteY39" fmla="*/ 2258036 h 6858000"/>
              <a:gd name="connsiteX40" fmla="*/ 625564 w 5734864"/>
              <a:gd name="connsiteY40" fmla="*/ 2284567 h 6858000"/>
              <a:gd name="connsiteX41" fmla="*/ 627074 w 5734864"/>
              <a:gd name="connsiteY41" fmla="*/ 2289605 h 6858000"/>
              <a:gd name="connsiteX42" fmla="*/ 614574 w 5734864"/>
              <a:gd name="connsiteY42" fmla="*/ 2308717 h 6858000"/>
              <a:gd name="connsiteX43" fmla="*/ 606890 w 5734864"/>
              <a:gd name="connsiteY43" fmla="*/ 2320662 h 6858000"/>
              <a:gd name="connsiteX44" fmla="*/ 605558 w 5734864"/>
              <a:gd name="connsiteY44" fmla="*/ 2327897 h 6858000"/>
              <a:gd name="connsiteX45" fmla="*/ 602202 w 5734864"/>
              <a:gd name="connsiteY45" fmla="*/ 2357749 h 6858000"/>
              <a:gd name="connsiteX46" fmla="*/ 600213 w 5734864"/>
              <a:gd name="connsiteY46" fmla="*/ 2364905 h 6858000"/>
              <a:gd name="connsiteX47" fmla="*/ 597160 w 5734864"/>
              <a:gd name="connsiteY47" fmla="*/ 2388351 h 6858000"/>
              <a:gd name="connsiteX48" fmla="*/ 597982 w 5734864"/>
              <a:gd name="connsiteY48" fmla="*/ 2402296 h 6858000"/>
              <a:gd name="connsiteX49" fmla="*/ 593150 w 5734864"/>
              <a:gd name="connsiteY49" fmla="*/ 2420015 h 6858000"/>
              <a:gd name="connsiteX50" fmla="*/ 592833 w 5734864"/>
              <a:gd name="connsiteY50" fmla="*/ 2422749 h 6858000"/>
              <a:gd name="connsiteX51" fmla="*/ 594479 w 5734864"/>
              <a:gd name="connsiteY51" fmla="*/ 2426002 h 6858000"/>
              <a:gd name="connsiteX52" fmla="*/ 591963 w 5734864"/>
              <a:gd name="connsiteY52" fmla="*/ 2431950 h 6858000"/>
              <a:gd name="connsiteX53" fmla="*/ 591544 w 5734864"/>
              <a:gd name="connsiteY53" fmla="*/ 2433897 h 6858000"/>
              <a:gd name="connsiteX54" fmla="*/ 589519 w 5734864"/>
              <a:gd name="connsiteY54" fmla="*/ 2451398 h 6858000"/>
              <a:gd name="connsiteX55" fmla="*/ 590037 w 5734864"/>
              <a:gd name="connsiteY55" fmla="*/ 2455536 h 6858000"/>
              <a:gd name="connsiteX56" fmla="*/ 588179 w 5734864"/>
              <a:gd name="connsiteY56" fmla="*/ 2462981 h 6858000"/>
              <a:gd name="connsiteX57" fmla="*/ 583434 w 5734864"/>
              <a:gd name="connsiteY57" fmla="*/ 2503991 h 6858000"/>
              <a:gd name="connsiteX58" fmla="*/ 567942 w 5734864"/>
              <a:gd name="connsiteY58" fmla="*/ 2652936 h 6858000"/>
              <a:gd name="connsiteX59" fmla="*/ 573869 w 5734864"/>
              <a:gd name="connsiteY59" fmla="*/ 2670188 h 6858000"/>
              <a:gd name="connsiteX60" fmla="*/ 575243 w 5734864"/>
              <a:gd name="connsiteY60" fmla="*/ 2688114 h 6858000"/>
              <a:gd name="connsiteX61" fmla="*/ 573824 w 5734864"/>
              <a:gd name="connsiteY61" fmla="*/ 2689856 h 6858000"/>
              <a:gd name="connsiteX62" fmla="*/ 570699 w 5734864"/>
              <a:gd name="connsiteY62" fmla="*/ 2709353 h 6858000"/>
              <a:gd name="connsiteX63" fmla="*/ 573192 w 5734864"/>
              <a:gd name="connsiteY63" fmla="*/ 2714527 h 6858000"/>
              <a:gd name="connsiteX64" fmla="*/ 572044 w 5734864"/>
              <a:gd name="connsiteY64" fmla="*/ 2728187 h 6858000"/>
              <a:gd name="connsiteX65" fmla="*/ 572465 w 5734864"/>
              <a:gd name="connsiteY65" fmla="*/ 2755863 h 6858000"/>
              <a:gd name="connsiteX66" fmla="*/ 570028 w 5734864"/>
              <a:gd name="connsiteY66" fmla="*/ 2760324 h 6858000"/>
              <a:gd name="connsiteX67" fmla="*/ 566748 w 5734864"/>
              <a:gd name="connsiteY67" fmla="*/ 2800948 h 6858000"/>
              <a:gd name="connsiteX68" fmla="*/ 565509 w 5734864"/>
              <a:gd name="connsiteY68" fmla="*/ 2801167 h 6858000"/>
              <a:gd name="connsiteX69" fmla="*/ 559367 w 5734864"/>
              <a:gd name="connsiteY69" fmla="*/ 2811129 h 6858000"/>
              <a:gd name="connsiteX70" fmla="*/ 550354 w 5734864"/>
              <a:gd name="connsiteY70" fmla="*/ 2830949 h 6858000"/>
              <a:gd name="connsiteX71" fmla="*/ 514795 w 5734864"/>
              <a:gd name="connsiteY71" fmla="*/ 2872433 h 6858000"/>
              <a:gd name="connsiteX72" fmla="*/ 509875 w 5734864"/>
              <a:gd name="connsiteY72" fmla="*/ 2923099 h 6858000"/>
              <a:gd name="connsiteX73" fmla="*/ 509577 w 5734864"/>
              <a:gd name="connsiteY73" fmla="*/ 2923197 h 6858000"/>
              <a:gd name="connsiteX74" fmla="*/ 507597 w 5734864"/>
              <a:gd name="connsiteY74" fmla="*/ 2931868 h 6858000"/>
              <a:gd name="connsiteX75" fmla="*/ 507379 w 5734864"/>
              <a:gd name="connsiteY75" fmla="*/ 2938322 h 6858000"/>
              <a:gd name="connsiteX76" fmla="*/ 504725 w 5734864"/>
              <a:gd name="connsiteY76" fmla="*/ 2954519 h 6858000"/>
              <a:gd name="connsiteX77" fmla="*/ 502018 w 5734864"/>
              <a:gd name="connsiteY77" fmla="*/ 2959643 h 6858000"/>
              <a:gd name="connsiteX78" fmla="*/ 498360 w 5734864"/>
              <a:gd name="connsiteY78" fmla="*/ 2961019 h 6858000"/>
              <a:gd name="connsiteX79" fmla="*/ 498483 w 5734864"/>
              <a:gd name="connsiteY79" fmla="*/ 2962590 h 6858000"/>
              <a:gd name="connsiteX80" fmla="*/ 484403 w 5734864"/>
              <a:gd name="connsiteY80" fmla="*/ 2990538 h 6858000"/>
              <a:gd name="connsiteX81" fmla="*/ 463075 w 5734864"/>
              <a:gd name="connsiteY81" fmla="*/ 3055956 h 6858000"/>
              <a:gd name="connsiteX82" fmla="*/ 455013 w 5734864"/>
              <a:gd name="connsiteY82" fmla="*/ 3094482 h 6858000"/>
              <a:gd name="connsiteX83" fmla="*/ 428391 w 5734864"/>
              <a:gd name="connsiteY83" fmla="*/ 3198850 h 6858000"/>
              <a:gd name="connsiteX84" fmla="*/ 401440 w 5734864"/>
              <a:gd name="connsiteY84" fmla="*/ 3307560 h 6858000"/>
              <a:gd name="connsiteX85" fmla="*/ 386076 w 5734864"/>
              <a:gd name="connsiteY85" fmla="*/ 3373943 h 6858000"/>
              <a:gd name="connsiteX86" fmla="*/ 374726 w 5734864"/>
              <a:gd name="connsiteY86" fmla="*/ 3381364 h 6858000"/>
              <a:gd name="connsiteX87" fmla="*/ 369145 w 5734864"/>
              <a:gd name="connsiteY87" fmla="*/ 3383729 h 6858000"/>
              <a:gd name="connsiteX88" fmla="*/ 364294 w 5734864"/>
              <a:gd name="connsiteY88" fmla="*/ 3414159 h 6858000"/>
              <a:gd name="connsiteX89" fmla="*/ 366450 w 5734864"/>
              <a:gd name="connsiteY89" fmla="*/ 3436925 h 6858000"/>
              <a:gd name="connsiteX90" fmla="*/ 351743 w 5734864"/>
              <a:gd name="connsiteY90" fmla="*/ 3521619 h 6858000"/>
              <a:gd name="connsiteX91" fmla="*/ 345784 w 5734864"/>
              <a:gd name="connsiteY91" fmla="*/ 3603757 h 6858000"/>
              <a:gd name="connsiteX92" fmla="*/ 344198 w 5734864"/>
              <a:gd name="connsiteY92" fmla="*/ 3652424 h 6858000"/>
              <a:gd name="connsiteX93" fmla="*/ 352450 w 5734864"/>
              <a:gd name="connsiteY93" fmla="*/ 3665222 h 6858000"/>
              <a:gd name="connsiteX94" fmla="*/ 342621 w 5734864"/>
              <a:gd name="connsiteY94" fmla="*/ 3700804 h 6858000"/>
              <a:gd name="connsiteX95" fmla="*/ 341514 w 5734864"/>
              <a:gd name="connsiteY95" fmla="*/ 3734774 h 6858000"/>
              <a:gd name="connsiteX96" fmla="*/ 340607 w 5734864"/>
              <a:gd name="connsiteY96" fmla="*/ 3785153 h 6858000"/>
              <a:gd name="connsiteX97" fmla="*/ 340707 w 5734864"/>
              <a:gd name="connsiteY97" fmla="*/ 3788177 h 6858000"/>
              <a:gd name="connsiteX98" fmla="*/ 340361 w 5734864"/>
              <a:gd name="connsiteY98" fmla="*/ 3798803 h 6858000"/>
              <a:gd name="connsiteX99" fmla="*/ 339642 w 5734864"/>
              <a:gd name="connsiteY99" fmla="*/ 3838750 h 6858000"/>
              <a:gd name="connsiteX100" fmla="*/ 360295 w 5734864"/>
              <a:gd name="connsiteY100" fmla="*/ 4015196 h 6858000"/>
              <a:gd name="connsiteX101" fmla="*/ 339043 w 5734864"/>
              <a:gd name="connsiteY101" fmla="*/ 4052778 h 6858000"/>
              <a:gd name="connsiteX102" fmla="*/ 339343 w 5734864"/>
              <a:gd name="connsiteY102" fmla="*/ 4096257 h 6858000"/>
              <a:gd name="connsiteX103" fmla="*/ 340786 w 5734864"/>
              <a:gd name="connsiteY103" fmla="*/ 4321136 h 6858000"/>
              <a:gd name="connsiteX104" fmla="*/ 343158 w 5734864"/>
              <a:gd name="connsiteY104" fmla="*/ 4429174 h 6858000"/>
              <a:gd name="connsiteX105" fmla="*/ 334599 w 5734864"/>
              <a:gd name="connsiteY105" fmla="*/ 4449938 h 6858000"/>
              <a:gd name="connsiteX106" fmla="*/ 332890 w 5734864"/>
              <a:gd name="connsiteY106" fmla="*/ 4453515 h 6858000"/>
              <a:gd name="connsiteX107" fmla="*/ 331105 w 5734864"/>
              <a:gd name="connsiteY107" fmla="*/ 4467941 h 6858000"/>
              <a:gd name="connsiteX108" fmla="*/ 324289 w 5734864"/>
              <a:gd name="connsiteY108" fmla="*/ 4471861 h 6858000"/>
              <a:gd name="connsiteX109" fmla="*/ 317079 w 5734864"/>
              <a:gd name="connsiteY109" fmla="*/ 4493468 h 6858000"/>
              <a:gd name="connsiteX110" fmla="*/ 315557 w 5734864"/>
              <a:gd name="connsiteY110" fmla="*/ 4520067 h 6858000"/>
              <a:gd name="connsiteX111" fmla="*/ 315240 w 5734864"/>
              <a:gd name="connsiteY111" fmla="*/ 4536872 h 6858000"/>
              <a:gd name="connsiteX112" fmla="*/ 316200 w 5734864"/>
              <a:gd name="connsiteY112" fmla="*/ 4538297 h 6858000"/>
              <a:gd name="connsiteX113" fmla="*/ 317507 w 5734864"/>
              <a:gd name="connsiteY113" fmla="*/ 4547582 h 6858000"/>
              <a:gd name="connsiteX114" fmla="*/ 323078 w 5734864"/>
              <a:gd name="connsiteY114" fmla="*/ 4592102 h 6858000"/>
              <a:gd name="connsiteX115" fmla="*/ 328722 w 5734864"/>
              <a:gd name="connsiteY115" fmla="*/ 4667914 h 6858000"/>
              <a:gd name="connsiteX116" fmla="*/ 335597 w 5734864"/>
              <a:gd name="connsiteY116" fmla="*/ 4695035 h 6858000"/>
              <a:gd name="connsiteX117" fmla="*/ 339485 w 5734864"/>
              <a:gd name="connsiteY117" fmla="*/ 4695979 h 6858000"/>
              <a:gd name="connsiteX118" fmla="*/ 341089 w 5734864"/>
              <a:gd name="connsiteY118" fmla="*/ 4704268 h 6858000"/>
              <a:gd name="connsiteX119" fmla="*/ 342177 w 5734864"/>
              <a:gd name="connsiteY119" fmla="*/ 4706060 h 6858000"/>
              <a:gd name="connsiteX120" fmla="*/ 347751 w 5734864"/>
              <a:gd name="connsiteY120" fmla="*/ 4716754 h 6858000"/>
              <a:gd name="connsiteX121" fmla="*/ 344125 w 5734864"/>
              <a:gd name="connsiteY121" fmla="*/ 4764669 h 6858000"/>
              <a:gd name="connsiteX122" fmla="*/ 340188 w 5734864"/>
              <a:gd name="connsiteY122" fmla="*/ 4779386 h 6858000"/>
              <a:gd name="connsiteX123" fmla="*/ 335146 w 5734864"/>
              <a:gd name="connsiteY123" fmla="*/ 4787491 h 6858000"/>
              <a:gd name="connsiteX124" fmla="*/ 319124 w 5734864"/>
              <a:gd name="connsiteY124" fmla="*/ 4843514 h 6858000"/>
              <a:gd name="connsiteX125" fmla="*/ 305956 w 5734864"/>
              <a:gd name="connsiteY125" fmla="*/ 4881505 h 6858000"/>
              <a:gd name="connsiteX126" fmla="*/ 301062 w 5734864"/>
              <a:gd name="connsiteY126" fmla="*/ 4889332 h 6858000"/>
              <a:gd name="connsiteX127" fmla="*/ 302141 w 5734864"/>
              <a:gd name="connsiteY127" fmla="*/ 4899400 h 6858000"/>
              <a:gd name="connsiteX128" fmla="*/ 304424 w 5734864"/>
              <a:gd name="connsiteY128" fmla="*/ 4902664 h 6858000"/>
              <a:gd name="connsiteX129" fmla="*/ 293123 w 5734864"/>
              <a:gd name="connsiteY129" fmla="*/ 4932769 h 6858000"/>
              <a:gd name="connsiteX130" fmla="*/ 292275 w 5734864"/>
              <a:gd name="connsiteY130" fmla="*/ 4936482 h 6858000"/>
              <a:gd name="connsiteX131" fmla="*/ 288304 w 5734864"/>
              <a:gd name="connsiteY131" fmla="*/ 4962325 h 6858000"/>
              <a:gd name="connsiteX132" fmla="*/ 287420 w 5734864"/>
              <a:gd name="connsiteY132" fmla="*/ 5042193 h 6858000"/>
              <a:gd name="connsiteX133" fmla="*/ 287020 w 5734864"/>
              <a:gd name="connsiteY133" fmla="*/ 5065655 h 6858000"/>
              <a:gd name="connsiteX134" fmla="*/ 288488 w 5734864"/>
              <a:gd name="connsiteY134" fmla="*/ 5082216 h 6858000"/>
              <a:gd name="connsiteX135" fmla="*/ 282763 w 5734864"/>
              <a:gd name="connsiteY135" fmla="*/ 5127114 h 6858000"/>
              <a:gd name="connsiteX136" fmla="*/ 269316 w 5734864"/>
              <a:gd name="connsiteY136" fmla="*/ 5202682 h 6858000"/>
              <a:gd name="connsiteX137" fmla="*/ 269174 w 5734864"/>
              <a:gd name="connsiteY137" fmla="*/ 5230835 h 6858000"/>
              <a:gd name="connsiteX138" fmla="*/ 272679 w 5734864"/>
              <a:gd name="connsiteY138" fmla="*/ 5232660 h 6858000"/>
              <a:gd name="connsiteX139" fmla="*/ 272160 w 5734864"/>
              <a:gd name="connsiteY139" fmla="*/ 5241150 h 6858000"/>
              <a:gd name="connsiteX140" fmla="*/ 272760 w 5734864"/>
              <a:gd name="connsiteY140" fmla="*/ 5243156 h 6858000"/>
              <a:gd name="connsiteX141" fmla="*/ 275462 w 5734864"/>
              <a:gd name="connsiteY141" fmla="*/ 5254919 h 6858000"/>
              <a:gd name="connsiteX142" fmla="*/ 262897 w 5734864"/>
              <a:gd name="connsiteY142" fmla="*/ 5286259 h 6858000"/>
              <a:gd name="connsiteX143" fmla="*/ 252761 w 5734864"/>
              <a:gd name="connsiteY143" fmla="*/ 5357801 h 6858000"/>
              <a:gd name="connsiteX144" fmla="*/ 242360 w 5734864"/>
              <a:gd name="connsiteY144" fmla="*/ 5460080 h 6858000"/>
              <a:gd name="connsiteX145" fmla="*/ 229880 w 5734864"/>
              <a:gd name="connsiteY145" fmla="*/ 5539714 h 6858000"/>
              <a:gd name="connsiteX146" fmla="*/ 204283 w 5734864"/>
              <a:gd name="connsiteY146" fmla="*/ 5639080 h 6858000"/>
              <a:gd name="connsiteX147" fmla="*/ 198948 w 5734864"/>
              <a:gd name="connsiteY147" fmla="*/ 5710958 h 6858000"/>
              <a:gd name="connsiteX148" fmla="*/ 192367 w 5734864"/>
              <a:gd name="connsiteY148" fmla="*/ 5719859 h 6858000"/>
              <a:gd name="connsiteX149" fmla="*/ 188035 w 5734864"/>
              <a:gd name="connsiteY149" fmla="*/ 5729935 h 6858000"/>
              <a:gd name="connsiteX150" fmla="*/ 188428 w 5734864"/>
              <a:gd name="connsiteY150" fmla="*/ 5731182 h 6858000"/>
              <a:gd name="connsiteX151" fmla="*/ 181635 w 5734864"/>
              <a:gd name="connsiteY151" fmla="*/ 5753538 h 6858000"/>
              <a:gd name="connsiteX152" fmla="*/ 169744 w 5734864"/>
              <a:gd name="connsiteY152" fmla="*/ 5796307 h 6858000"/>
              <a:gd name="connsiteX153" fmla="*/ 170351 w 5734864"/>
              <a:gd name="connsiteY153" fmla="*/ 5796644 h 6858000"/>
              <a:gd name="connsiteX154" fmla="*/ 171559 w 5734864"/>
              <a:gd name="connsiteY154" fmla="*/ 5803435 h 6858000"/>
              <a:gd name="connsiteX155" fmla="*/ 172284 w 5734864"/>
              <a:gd name="connsiteY155" fmla="*/ 5816391 h 6858000"/>
              <a:gd name="connsiteX156" fmla="*/ 182542 w 5734864"/>
              <a:gd name="connsiteY156" fmla="*/ 5846382 h 6858000"/>
              <a:gd name="connsiteX157" fmla="*/ 175877 w 5734864"/>
              <a:gd name="connsiteY157" fmla="*/ 5871336 h 6858000"/>
              <a:gd name="connsiteX158" fmla="*/ 174910 w 5734864"/>
              <a:gd name="connsiteY158" fmla="*/ 5876376 h 6858000"/>
              <a:gd name="connsiteX159" fmla="*/ 175047 w 5734864"/>
              <a:gd name="connsiteY159" fmla="*/ 5876483 h 6858000"/>
              <a:gd name="connsiteX160" fmla="*/ 174335 w 5734864"/>
              <a:gd name="connsiteY160" fmla="*/ 5881814 h 6858000"/>
              <a:gd name="connsiteX161" fmla="*/ 171273 w 5734864"/>
              <a:gd name="connsiteY161" fmla="*/ 5895339 h 6858000"/>
              <a:gd name="connsiteX162" fmla="*/ 171658 w 5734864"/>
              <a:gd name="connsiteY162" fmla="*/ 5898749 h 6858000"/>
              <a:gd name="connsiteX163" fmla="*/ 174658 w 5734864"/>
              <a:gd name="connsiteY163" fmla="*/ 5919558 h 6858000"/>
              <a:gd name="connsiteX164" fmla="*/ 169099 w 5734864"/>
              <a:gd name="connsiteY164" fmla="*/ 5984417 h 6858000"/>
              <a:gd name="connsiteX165" fmla="*/ 162007 w 5734864"/>
              <a:gd name="connsiteY165" fmla="*/ 6049043 h 6858000"/>
              <a:gd name="connsiteX166" fmla="*/ 156875 w 5734864"/>
              <a:gd name="connsiteY166" fmla="*/ 6114000 h 6858000"/>
              <a:gd name="connsiteX167" fmla="*/ 165441 w 5734864"/>
              <a:gd name="connsiteY167" fmla="*/ 6146938 h 6858000"/>
              <a:gd name="connsiteX168" fmla="*/ 165177 w 5734864"/>
              <a:gd name="connsiteY168" fmla="*/ 6150658 h 6858000"/>
              <a:gd name="connsiteX169" fmla="*/ 161772 w 5734864"/>
              <a:gd name="connsiteY169" fmla="*/ 6160011 h 6858000"/>
              <a:gd name="connsiteX170" fmla="*/ 160051 w 5734864"/>
              <a:gd name="connsiteY170" fmla="*/ 6163393 h 6858000"/>
              <a:gd name="connsiteX171" fmla="*/ 158473 w 5734864"/>
              <a:gd name="connsiteY171" fmla="*/ 6168628 h 6858000"/>
              <a:gd name="connsiteX172" fmla="*/ 158573 w 5734864"/>
              <a:gd name="connsiteY172" fmla="*/ 6168799 h 6858000"/>
              <a:gd name="connsiteX173" fmla="*/ 146463 w 5734864"/>
              <a:gd name="connsiteY173" fmla="*/ 6196671 h 6858000"/>
              <a:gd name="connsiteX174" fmla="*/ 150209 w 5734864"/>
              <a:gd name="connsiteY174" fmla="*/ 6232365 h 6858000"/>
              <a:gd name="connsiteX175" fmla="*/ 148544 w 5734864"/>
              <a:gd name="connsiteY175" fmla="*/ 6246162 h 6858000"/>
              <a:gd name="connsiteX176" fmla="*/ 148403 w 5734864"/>
              <a:gd name="connsiteY176" fmla="*/ 6253754 h 6858000"/>
              <a:gd name="connsiteX177" fmla="*/ 138880 w 5734864"/>
              <a:gd name="connsiteY177" fmla="*/ 6276449 h 6858000"/>
              <a:gd name="connsiteX178" fmla="*/ 138683 w 5734864"/>
              <a:gd name="connsiteY178" fmla="*/ 6279721 h 6858000"/>
              <a:gd name="connsiteX179" fmla="*/ 130721 w 5734864"/>
              <a:gd name="connsiteY179" fmla="*/ 6293675 h 6858000"/>
              <a:gd name="connsiteX180" fmla="*/ 120717 w 5734864"/>
              <a:gd name="connsiteY180" fmla="*/ 6313967 h 6858000"/>
              <a:gd name="connsiteX181" fmla="*/ 120841 w 5734864"/>
              <a:gd name="connsiteY181" fmla="*/ 6315437 h 6858000"/>
              <a:gd name="connsiteX182" fmla="*/ 115208 w 5734864"/>
              <a:gd name="connsiteY182" fmla="*/ 6324024 h 6858000"/>
              <a:gd name="connsiteX183" fmla="*/ 101217 w 5734864"/>
              <a:gd name="connsiteY183" fmla="*/ 6365923 h 6858000"/>
              <a:gd name="connsiteX184" fmla="*/ 74946 w 5734864"/>
              <a:gd name="connsiteY184" fmla="*/ 6556817 h 6858000"/>
              <a:gd name="connsiteX185" fmla="*/ 16001 w 5734864"/>
              <a:gd name="connsiteY185" fmla="*/ 6808678 h 6858000"/>
              <a:gd name="connsiteX186" fmla="*/ 0 w 5734864"/>
              <a:gd name="connsiteY186" fmla="*/ 6858000 h 6858000"/>
              <a:gd name="connsiteX187" fmla="*/ 5734864 w 5734864"/>
              <a:gd name="connsiteY187" fmla="*/ 6858000 h 6858000"/>
              <a:gd name="connsiteX188" fmla="*/ 5734864 w 5734864"/>
              <a:gd name="connsiteY188" fmla="*/ 0 h 6858000"/>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7865 w 5734864"/>
              <a:gd name="connsiteY13" fmla="*/ 1070795 h 6858000"/>
              <a:gd name="connsiteX14" fmla="*/ 862786 w 5734864"/>
              <a:gd name="connsiteY14" fmla="*/ 1238994 h 6858000"/>
              <a:gd name="connsiteX15" fmla="*/ 859345 w 5734864"/>
              <a:gd name="connsiteY15" fmla="*/ 1380427 h 6858000"/>
              <a:gd name="connsiteX16" fmla="*/ 855172 w 5734864"/>
              <a:gd name="connsiteY16" fmla="*/ 1435262 h 6858000"/>
              <a:gd name="connsiteX17" fmla="*/ 860494 w 5734864"/>
              <a:gd name="connsiteY17" fmla="*/ 1453861 h 6858000"/>
              <a:gd name="connsiteX18" fmla="*/ 853731 w 5734864"/>
              <a:gd name="connsiteY18" fmla="*/ 1467047 h 6858000"/>
              <a:gd name="connsiteX19" fmla="*/ 845847 w 5734864"/>
              <a:gd name="connsiteY19" fmla="*/ 1502307 h 6858000"/>
              <a:gd name="connsiteX20" fmla="*/ 817613 w 5734864"/>
              <a:gd name="connsiteY20" fmla="*/ 1565166 h 6858000"/>
              <a:gd name="connsiteX21" fmla="*/ 804223 w 5734864"/>
              <a:gd name="connsiteY21" fmla="*/ 1601941 h 6858000"/>
              <a:gd name="connsiteX22" fmla="*/ 791773 w 5734864"/>
              <a:gd name="connsiteY22" fmla="*/ 1627005 h 6858000"/>
              <a:gd name="connsiteX23" fmla="*/ 774645 w 5734864"/>
              <a:gd name="connsiteY23" fmla="*/ 1699922 h 6858000"/>
              <a:gd name="connsiteX24" fmla="*/ 752343 w 5734864"/>
              <a:gd name="connsiteY24" fmla="*/ 1824604 h 6858000"/>
              <a:gd name="connsiteX25" fmla="*/ 746254 w 5734864"/>
              <a:gd name="connsiteY25" fmla="*/ 1850222 h 6858000"/>
              <a:gd name="connsiteX26" fmla="*/ 728600 w 5734864"/>
              <a:gd name="connsiteY26" fmla="*/ 1869603 h 6858000"/>
              <a:gd name="connsiteX27" fmla="*/ 724396 w 5734864"/>
              <a:gd name="connsiteY27" fmla="*/ 1883104 h 6858000"/>
              <a:gd name="connsiteX28" fmla="*/ 722165 w 5734864"/>
              <a:gd name="connsiteY28" fmla="*/ 1885924 h 6858000"/>
              <a:gd name="connsiteX29" fmla="*/ 721338 w 5734864"/>
              <a:gd name="connsiteY29" fmla="*/ 1887123 h 6858000"/>
              <a:gd name="connsiteX30" fmla="*/ 714840 w 5734864"/>
              <a:gd name="connsiteY30" fmla="*/ 1902274 h 6858000"/>
              <a:gd name="connsiteX31" fmla="*/ 722847 w 5734864"/>
              <a:gd name="connsiteY31" fmla="*/ 1929891 h 6858000"/>
              <a:gd name="connsiteX32" fmla="*/ 714660 w 5734864"/>
              <a:gd name="connsiteY32" fmla="*/ 1982709 h 6858000"/>
              <a:gd name="connsiteX33" fmla="*/ 710759 w 5734864"/>
              <a:gd name="connsiteY33" fmla="*/ 2013010 h 6858000"/>
              <a:gd name="connsiteX34" fmla="*/ 697927 w 5734864"/>
              <a:gd name="connsiteY34" fmla="*/ 2069833 h 6858000"/>
              <a:gd name="connsiteX35" fmla="*/ 693594 w 5734864"/>
              <a:gd name="connsiteY35" fmla="*/ 2103731 h 6858000"/>
              <a:gd name="connsiteX36" fmla="*/ 691109 w 5734864"/>
              <a:gd name="connsiteY36" fmla="*/ 2124027 h 6858000"/>
              <a:gd name="connsiteX37" fmla="*/ 676593 w 5734864"/>
              <a:gd name="connsiteY37" fmla="*/ 2176182 h 6858000"/>
              <a:gd name="connsiteX38" fmla="*/ 633227 w 5734864"/>
              <a:gd name="connsiteY38" fmla="*/ 2258036 h 6858000"/>
              <a:gd name="connsiteX39" fmla="*/ 625564 w 5734864"/>
              <a:gd name="connsiteY39" fmla="*/ 2284567 h 6858000"/>
              <a:gd name="connsiteX40" fmla="*/ 627074 w 5734864"/>
              <a:gd name="connsiteY40" fmla="*/ 2289605 h 6858000"/>
              <a:gd name="connsiteX41" fmla="*/ 614574 w 5734864"/>
              <a:gd name="connsiteY41" fmla="*/ 2308717 h 6858000"/>
              <a:gd name="connsiteX42" fmla="*/ 606890 w 5734864"/>
              <a:gd name="connsiteY42" fmla="*/ 2320662 h 6858000"/>
              <a:gd name="connsiteX43" fmla="*/ 605558 w 5734864"/>
              <a:gd name="connsiteY43" fmla="*/ 2327897 h 6858000"/>
              <a:gd name="connsiteX44" fmla="*/ 602202 w 5734864"/>
              <a:gd name="connsiteY44" fmla="*/ 2357749 h 6858000"/>
              <a:gd name="connsiteX45" fmla="*/ 600213 w 5734864"/>
              <a:gd name="connsiteY45" fmla="*/ 2364905 h 6858000"/>
              <a:gd name="connsiteX46" fmla="*/ 597160 w 5734864"/>
              <a:gd name="connsiteY46" fmla="*/ 2388351 h 6858000"/>
              <a:gd name="connsiteX47" fmla="*/ 597982 w 5734864"/>
              <a:gd name="connsiteY47" fmla="*/ 2402296 h 6858000"/>
              <a:gd name="connsiteX48" fmla="*/ 593150 w 5734864"/>
              <a:gd name="connsiteY48" fmla="*/ 2420015 h 6858000"/>
              <a:gd name="connsiteX49" fmla="*/ 592833 w 5734864"/>
              <a:gd name="connsiteY49" fmla="*/ 2422749 h 6858000"/>
              <a:gd name="connsiteX50" fmla="*/ 594479 w 5734864"/>
              <a:gd name="connsiteY50" fmla="*/ 2426002 h 6858000"/>
              <a:gd name="connsiteX51" fmla="*/ 591963 w 5734864"/>
              <a:gd name="connsiteY51" fmla="*/ 2431950 h 6858000"/>
              <a:gd name="connsiteX52" fmla="*/ 591544 w 5734864"/>
              <a:gd name="connsiteY52" fmla="*/ 2433897 h 6858000"/>
              <a:gd name="connsiteX53" fmla="*/ 589519 w 5734864"/>
              <a:gd name="connsiteY53" fmla="*/ 2451398 h 6858000"/>
              <a:gd name="connsiteX54" fmla="*/ 590037 w 5734864"/>
              <a:gd name="connsiteY54" fmla="*/ 2455536 h 6858000"/>
              <a:gd name="connsiteX55" fmla="*/ 588179 w 5734864"/>
              <a:gd name="connsiteY55" fmla="*/ 2462981 h 6858000"/>
              <a:gd name="connsiteX56" fmla="*/ 583434 w 5734864"/>
              <a:gd name="connsiteY56" fmla="*/ 2503991 h 6858000"/>
              <a:gd name="connsiteX57" fmla="*/ 567942 w 5734864"/>
              <a:gd name="connsiteY57" fmla="*/ 2652936 h 6858000"/>
              <a:gd name="connsiteX58" fmla="*/ 573869 w 5734864"/>
              <a:gd name="connsiteY58" fmla="*/ 2670188 h 6858000"/>
              <a:gd name="connsiteX59" fmla="*/ 575243 w 5734864"/>
              <a:gd name="connsiteY59" fmla="*/ 2688114 h 6858000"/>
              <a:gd name="connsiteX60" fmla="*/ 573824 w 5734864"/>
              <a:gd name="connsiteY60" fmla="*/ 2689856 h 6858000"/>
              <a:gd name="connsiteX61" fmla="*/ 570699 w 5734864"/>
              <a:gd name="connsiteY61" fmla="*/ 2709353 h 6858000"/>
              <a:gd name="connsiteX62" fmla="*/ 573192 w 5734864"/>
              <a:gd name="connsiteY62" fmla="*/ 2714527 h 6858000"/>
              <a:gd name="connsiteX63" fmla="*/ 572044 w 5734864"/>
              <a:gd name="connsiteY63" fmla="*/ 2728187 h 6858000"/>
              <a:gd name="connsiteX64" fmla="*/ 572465 w 5734864"/>
              <a:gd name="connsiteY64" fmla="*/ 2755863 h 6858000"/>
              <a:gd name="connsiteX65" fmla="*/ 570028 w 5734864"/>
              <a:gd name="connsiteY65" fmla="*/ 2760324 h 6858000"/>
              <a:gd name="connsiteX66" fmla="*/ 566748 w 5734864"/>
              <a:gd name="connsiteY66" fmla="*/ 2800948 h 6858000"/>
              <a:gd name="connsiteX67" fmla="*/ 565509 w 5734864"/>
              <a:gd name="connsiteY67" fmla="*/ 2801167 h 6858000"/>
              <a:gd name="connsiteX68" fmla="*/ 559367 w 5734864"/>
              <a:gd name="connsiteY68" fmla="*/ 2811129 h 6858000"/>
              <a:gd name="connsiteX69" fmla="*/ 550354 w 5734864"/>
              <a:gd name="connsiteY69" fmla="*/ 2830949 h 6858000"/>
              <a:gd name="connsiteX70" fmla="*/ 514795 w 5734864"/>
              <a:gd name="connsiteY70" fmla="*/ 2872433 h 6858000"/>
              <a:gd name="connsiteX71" fmla="*/ 509875 w 5734864"/>
              <a:gd name="connsiteY71" fmla="*/ 2923099 h 6858000"/>
              <a:gd name="connsiteX72" fmla="*/ 509577 w 5734864"/>
              <a:gd name="connsiteY72" fmla="*/ 2923197 h 6858000"/>
              <a:gd name="connsiteX73" fmla="*/ 507597 w 5734864"/>
              <a:gd name="connsiteY73" fmla="*/ 2931868 h 6858000"/>
              <a:gd name="connsiteX74" fmla="*/ 507379 w 5734864"/>
              <a:gd name="connsiteY74" fmla="*/ 2938322 h 6858000"/>
              <a:gd name="connsiteX75" fmla="*/ 504725 w 5734864"/>
              <a:gd name="connsiteY75" fmla="*/ 2954519 h 6858000"/>
              <a:gd name="connsiteX76" fmla="*/ 502018 w 5734864"/>
              <a:gd name="connsiteY76" fmla="*/ 2959643 h 6858000"/>
              <a:gd name="connsiteX77" fmla="*/ 498360 w 5734864"/>
              <a:gd name="connsiteY77" fmla="*/ 2961019 h 6858000"/>
              <a:gd name="connsiteX78" fmla="*/ 498483 w 5734864"/>
              <a:gd name="connsiteY78" fmla="*/ 2962590 h 6858000"/>
              <a:gd name="connsiteX79" fmla="*/ 484403 w 5734864"/>
              <a:gd name="connsiteY79" fmla="*/ 2990538 h 6858000"/>
              <a:gd name="connsiteX80" fmla="*/ 463075 w 5734864"/>
              <a:gd name="connsiteY80" fmla="*/ 3055956 h 6858000"/>
              <a:gd name="connsiteX81" fmla="*/ 455013 w 5734864"/>
              <a:gd name="connsiteY81" fmla="*/ 3094482 h 6858000"/>
              <a:gd name="connsiteX82" fmla="*/ 428391 w 5734864"/>
              <a:gd name="connsiteY82" fmla="*/ 3198850 h 6858000"/>
              <a:gd name="connsiteX83" fmla="*/ 401440 w 5734864"/>
              <a:gd name="connsiteY83" fmla="*/ 3307560 h 6858000"/>
              <a:gd name="connsiteX84" fmla="*/ 386076 w 5734864"/>
              <a:gd name="connsiteY84" fmla="*/ 3373943 h 6858000"/>
              <a:gd name="connsiteX85" fmla="*/ 374726 w 5734864"/>
              <a:gd name="connsiteY85" fmla="*/ 3381364 h 6858000"/>
              <a:gd name="connsiteX86" fmla="*/ 369145 w 5734864"/>
              <a:gd name="connsiteY86" fmla="*/ 3383729 h 6858000"/>
              <a:gd name="connsiteX87" fmla="*/ 364294 w 5734864"/>
              <a:gd name="connsiteY87" fmla="*/ 3414159 h 6858000"/>
              <a:gd name="connsiteX88" fmla="*/ 366450 w 5734864"/>
              <a:gd name="connsiteY88" fmla="*/ 3436925 h 6858000"/>
              <a:gd name="connsiteX89" fmla="*/ 351743 w 5734864"/>
              <a:gd name="connsiteY89" fmla="*/ 3521619 h 6858000"/>
              <a:gd name="connsiteX90" fmla="*/ 345784 w 5734864"/>
              <a:gd name="connsiteY90" fmla="*/ 3603757 h 6858000"/>
              <a:gd name="connsiteX91" fmla="*/ 344198 w 5734864"/>
              <a:gd name="connsiteY91" fmla="*/ 3652424 h 6858000"/>
              <a:gd name="connsiteX92" fmla="*/ 352450 w 5734864"/>
              <a:gd name="connsiteY92" fmla="*/ 3665222 h 6858000"/>
              <a:gd name="connsiteX93" fmla="*/ 342621 w 5734864"/>
              <a:gd name="connsiteY93" fmla="*/ 3700804 h 6858000"/>
              <a:gd name="connsiteX94" fmla="*/ 341514 w 5734864"/>
              <a:gd name="connsiteY94" fmla="*/ 3734774 h 6858000"/>
              <a:gd name="connsiteX95" fmla="*/ 340607 w 5734864"/>
              <a:gd name="connsiteY95" fmla="*/ 3785153 h 6858000"/>
              <a:gd name="connsiteX96" fmla="*/ 340707 w 5734864"/>
              <a:gd name="connsiteY96" fmla="*/ 3788177 h 6858000"/>
              <a:gd name="connsiteX97" fmla="*/ 340361 w 5734864"/>
              <a:gd name="connsiteY97" fmla="*/ 3798803 h 6858000"/>
              <a:gd name="connsiteX98" fmla="*/ 339642 w 5734864"/>
              <a:gd name="connsiteY98" fmla="*/ 3838750 h 6858000"/>
              <a:gd name="connsiteX99" fmla="*/ 360295 w 5734864"/>
              <a:gd name="connsiteY99" fmla="*/ 4015196 h 6858000"/>
              <a:gd name="connsiteX100" fmla="*/ 339043 w 5734864"/>
              <a:gd name="connsiteY100" fmla="*/ 4052778 h 6858000"/>
              <a:gd name="connsiteX101" fmla="*/ 339343 w 5734864"/>
              <a:gd name="connsiteY101" fmla="*/ 4096257 h 6858000"/>
              <a:gd name="connsiteX102" fmla="*/ 340786 w 5734864"/>
              <a:gd name="connsiteY102" fmla="*/ 4321136 h 6858000"/>
              <a:gd name="connsiteX103" fmla="*/ 343158 w 5734864"/>
              <a:gd name="connsiteY103" fmla="*/ 4429174 h 6858000"/>
              <a:gd name="connsiteX104" fmla="*/ 334599 w 5734864"/>
              <a:gd name="connsiteY104" fmla="*/ 4449938 h 6858000"/>
              <a:gd name="connsiteX105" fmla="*/ 332890 w 5734864"/>
              <a:gd name="connsiteY105" fmla="*/ 4453515 h 6858000"/>
              <a:gd name="connsiteX106" fmla="*/ 331105 w 5734864"/>
              <a:gd name="connsiteY106" fmla="*/ 4467941 h 6858000"/>
              <a:gd name="connsiteX107" fmla="*/ 324289 w 5734864"/>
              <a:gd name="connsiteY107" fmla="*/ 4471861 h 6858000"/>
              <a:gd name="connsiteX108" fmla="*/ 317079 w 5734864"/>
              <a:gd name="connsiteY108" fmla="*/ 4493468 h 6858000"/>
              <a:gd name="connsiteX109" fmla="*/ 315557 w 5734864"/>
              <a:gd name="connsiteY109" fmla="*/ 4520067 h 6858000"/>
              <a:gd name="connsiteX110" fmla="*/ 315240 w 5734864"/>
              <a:gd name="connsiteY110" fmla="*/ 4536872 h 6858000"/>
              <a:gd name="connsiteX111" fmla="*/ 316200 w 5734864"/>
              <a:gd name="connsiteY111" fmla="*/ 4538297 h 6858000"/>
              <a:gd name="connsiteX112" fmla="*/ 317507 w 5734864"/>
              <a:gd name="connsiteY112" fmla="*/ 4547582 h 6858000"/>
              <a:gd name="connsiteX113" fmla="*/ 323078 w 5734864"/>
              <a:gd name="connsiteY113" fmla="*/ 4592102 h 6858000"/>
              <a:gd name="connsiteX114" fmla="*/ 328722 w 5734864"/>
              <a:gd name="connsiteY114" fmla="*/ 4667914 h 6858000"/>
              <a:gd name="connsiteX115" fmla="*/ 335597 w 5734864"/>
              <a:gd name="connsiteY115" fmla="*/ 4695035 h 6858000"/>
              <a:gd name="connsiteX116" fmla="*/ 339485 w 5734864"/>
              <a:gd name="connsiteY116" fmla="*/ 4695979 h 6858000"/>
              <a:gd name="connsiteX117" fmla="*/ 341089 w 5734864"/>
              <a:gd name="connsiteY117" fmla="*/ 4704268 h 6858000"/>
              <a:gd name="connsiteX118" fmla="*/ 342177 w 5734864"/>
              <a:gd name="connsiteY118" fmla="*/ 4706060 h 6858000"/>
              <a:gd name="connsiteX119" fmla="*/ 347751 w 5734864"/>
              <a:gd name="connsiteY119" fmla="*/ 4716754 h 6858000"/>
              <a:gd name="connsiteX120" fmla="*/ 344125 w 5734864"/>
              <a:gd name="connsiteY120" fmla="*/ 4764669 h 6858000"/>
              <a:gd name="connsiteX121" fmla="*/ 340188 w 5734864"/>
              <a:gd name="connsiteY121" fmla="*/ 4779386 h 6858000"/>
              <a:gd name="connsiteX122" fmla="*/ 335146 w 5734864"/>
              <a:gd name="connsiteY122" fmla="*/ 4787491 h 6858000"/>
              <a:gd name="connsiteX123" fmla="*/ 319124 w 5734864"/>
              <a:gd name="connsiteY123" fmla="*/ 4843514 h 6858000"/>
              <a:gd name="connsiteX124" fmla="*/ 305956 w 5734864"/>
              <a:gd name="connsiteY124" fmla="*/ 4881505 h 6858000"/>
              <a:gd name="connsiteX125" fmla="*/ 301062 w 5734864"/>
              <a:gd name="connsiteY125" fmla="*/ 4889332 h 6858000"/>
              <a:gd name="connsiteX126" fmla="*/ 302141 w 5734864"/>
              <a:gd name="connsiteY126" fmla="*/ 4899400 h 6858000"/>
              <a:gd name="connsiteX127" fmla="*/ 304424 w 5734864"/>
              <a:gd name="connsiteY127" fmla="*/ 4902664 h 6858000"/>
              <a:gd name="connsiteX128" fmla="*/ 293123 w 5734864"/>
              <a:gd name="connsiteY128" fmla="*/ 4932769 h 6858000"/>
              <a:gd name="connsiteX129" fmla="*/ 292275 w 5734864"/>
              <a:gd name="connsiteY129" fmla="*/ 4936482 h 6858000"/>
              <a:gd name="connsiteX130" fmla="*/ 288304 w 5734864"/>
              <a:gd name="connsiteY130" fmla="*/ 4962325 h 6858000"/>
              <a:gd name="connsiteX131" fmla="*/ 287420 w 5734864"/>
              <a:gd name="connsiteY131" fmla="*/ 5042193 h 6858000"/>
              <a:gd name="connsiteX132" fmla="*/ 287020 w 5734864"/>
              <a:gd name="connsiteY132" fmla="*/ 5065655 h 6858000"/>
              <a:gd name="connsiteX133" fmla="*/ 288488 w 5734864"/>
              <a:gd name="connsiteY133" fmla="*/ 5082216 h 6858000"/>
              <a:gd name="connsiteX134" fmla="*/ 282763 w 5734864"/>
              <a:gd name="connsiteY134" fmla="*/ 5127114 h 6858000"/>
              <a:gd name="connsiteX135" fmla="*/ 269316 w 5734864"/>
              <a:gd name="connsiteY135" fmla="*/ 5202682 h 6858000"/>
              <a:gd name="connsiteX136" fmla="*/ 269174 w 5734864"/>
              <a:gd name="connsiteY136" fmla="*/ 5230835 h 6858000"/>
              <a:gd name="connsiteX137" fmla="*/ 272679 w 5734864"/>
              <a:gd name="connsiteY137" fmla="*/ 5232660 h 6858000"/>
              <a:gd name="connsiteX138" fmla="*/ 272160 w 5734864"/>
              <a:gd name="connsiteY138" fmla="*/ 5241150 h 6858000"/>
              <a:gd name="connsiteX139" fmla="*/ 272760 w 5734864"/>
              <a:gd name="connsiteY139" fmla="*/ 5243156 h 6858000"/>
              <a:gd name="connsiteX140" fmla="*/ 275462 w 5734864"/>
              <a:gd name="connsiteY140" fmla="*/ 5254919 h 6858000"/>
              <a:gd name="connsiteX141" fmla="*/ 262897 w 5734864"/>
              <a:gd name="connsiteY141" fmla="*/ 5286259 h 6858000"/>
              <a:gd name="connsiteX142" fmla="*/ 252761 w 5734864"/>
              <a:gd name="connsiteY142" fmla="*/ 5357801 h 6858000"/>
              <a:gd name="connsiteX143" fmla="*/ 242360 w 5734864"/>
              <a:gd name="connsiteY143" fmla="*/ 5460080 h 6858000"/>
              <a:gd name="connsiteX144" fmla="*/ 229880 w 5734864"/>
              <a:gd name="connsiteY144" fmla="*/ 5539714 h 6858000"/>
              <a:gd name="connsiteX145" fmla="*/ 204283 w 5734864"/>
              <a:gd name="connsiteY145" fmla="*/ 5639080 h 6858000"/>
              <a:gd name="connsiteX146" fmla="*/ 198948 w 5734864"/>
              <a:gd name="connsiteY146" fmla="*/ 5710958 h 6858000"/>
              <a:gd name="connsiteX147" fmla="*/ 192367 w 5734864"/>
              <a:gd name="connsiteY147" fmla="*/ 5719859 h 6858000"/>
              <a:gd name="connsiteX148" fmla="*/ 188035 w 5734864"/>
              <a:gd name="connsiteY148" fmla="*/ 5729935 h 6858000"/>
              <a:gd name="connsiteX149" fmla="*/ 188428 w 5734864"/>
              <a:gd name="connsiteY149" fmla="*/ 5731182 h 6858000"/>
              <a:gd name="connsiteX150" fmla="*/ 181635 w 5734864"/>
              <a:gd name="connsiteY150" fmla="*/ 5753538 h 6858000"/>
              <a:gd name="connsiteX151" fmla="*/ 169744 w 5734864"/>
              <a:gd name="connsiteY151" fmla="*/ 5796307 h 6858000"/>
              <a:gd name="connsiteX152" fmla="*/ 170351 w 5734864"/>
              <a:gd name="connsiteY152" fmla="*/ 5796644 h 6858000"/>
              <a:gd name="connsiteX153" fmla="*/ 171559 w 5734864"/>
              <a:gd name="connsiteY153" fmla="*/ 5803435 h 6858000"/>
              <a:gd name="connsiteX154" fmla="*/ 172284 w 5734864"/>
              <a:gd name="connsiteY154" fmla="*/ 5816391 h 6858000"/>
              <a:gd name="connsiteX155" fmla="*/ 182542 w 5734864"/>
              <a:gd name="connsiteY155" fmla="*/ 5846382 h 6858000"/>
              <a:gd name="connsiteX156" fmla="*/ 175877 w 5734864"/>
              <a:gd name="connsiteY156" fmla="*/ 5871336 h 6858000"/>
              <a:gd name="connsiteX157" fmla="*/ 174910 w 5734864"/>
              <a:gd name="connsiteY157" fmla="*/ 5876376 h 6858000"/>
              <a:gd name="connsiteX158" fmla="*/ 175047 w 5734864"/>
              <a:gd name="connsiteY158" fmla="*/ 5876483 h 6858000"/>
              <a:gd name="connsiteX159" fmla="*/ 174335 w 5734864"/>
              <a:gd name="connsiteY159" fmla="*/ 5881814 h 6858000"/>
              <a:gd name="connsiteX160" fmla="*/ 171273 w 5734864"/>
              <a:gd name="connsiteY160" fmla="*/ 5895339 h 6858000"/>
              <a:gd name="connsiteX161" fmla="*/ 171658 w 5734864"/>
              <a:gd name="connsiteY161" fmla="*/ 5898749 h 6858000"/>
              <a:gd name="connsiteX162" fmla="*/ 174658 w 5734864"/>
              <a:gd name="connsiteY162" fmla="*/ 5919558 h 6858000"/>
              <a:gd name="connsiteX163" fmla="*/ 169099 w 5734864"/>
              <a:gd name="connsiteY163" fmla="*/ 5984417 h 6858000"/>
              <a:gd name="connsiteX164" fmla="*/ 162007 w 5734864"/>
              <a:gd name="connsiteY164" fmla="*/ 6049043 h 6858000"/>
              <a:gd name="connsiteX165" fmla="*/ 156875 w 5734864"/>
              <a:gd name="connsiteY165" fmla="*/ 6114000 h 6858000"/>
              <a:gd name="connsiteX166" fmla="*/ 165441 w 5734864"/>
              <a:gd name="connsiteY166" fmla="*/ 6146938 h 6858000"/>
              <a:gd name="connsiteX167" fmla="*/ 165177 w 5734864"/>
              <a:gd name="connsiteY167" fmla="*/ 6150658 h 6858000"/>
              <a:gd name="connsiteX168" fmla="*/ 161772 w 5734864"/>
              <a:gd name="connsiteY168" fmla="*/ 6160011 h 6858000"/>
              <a:gd name="connsiteX169" fmla="*/ 160051 w 5734864"/>
              <a:gd name="connsiteY169" fmla="*/ 6163393 h 6858000"/>
              <a:gd name="connsiteX170" fmla="*/ 158473 w 5734864"/>
              <a:gd name="connsiteY170" fmla="*/ 6168628 h 6858000"/>
              <a:gd name="connsiteX171" fmla="*/ 158573 w 5734864"/>
              <a:gd name="connsiteY171" fmla="*/ 6168799 h 6858000"/>
              <a:gd name="connsiteX172" fmla="*/ 146463 w 5734864"/>
              <a:gd name="connsiteY172" fmla="*/ 6196671 h 6858000"/>
              <a:gd name="connsiteX173" fmla="*/ 150209 w 5734864"/>
              <a:gd name="connsiteY173" fmla="*/ 6232365 h 6858000"/>
              <a:gd name="connsiteX174" fmla="*/ 148544 w 5734864"/>
              <a:gd name="connsiteY174" fmla="*/ 6246162 h 6858000"/>
              <a:gd name="connsiteX175" fmla="*/ 148403 w 5734864"/>
              <a:gd name="connsiteY175" fmla="*/ 6253754 h 6858000"/>
              <a:gd name="connsiteX176" fmla="*/ 138880 w 5734864"/>
              <a:gd name="connsiteY176" fmla="*/ 6276449 h 6858000"/>
              <a:gd name="connsiteX177" fmla="*/ 138683 w 5734864"/>
              <a:gd name="connsiteY177" fmla="*/ 6279721 h 6858000"/>
              <a:gd name="connsiteX178" fmla="*/ 130721 w 5734864"/>
              <a:gd name="connsiteY178" fmla="*/ 6293675 h 6858000"/>
              <a:gd name="connsiteX179" fmla="*/ 120717 w 5734864"/>
              <a:gd name="connsiteY179" fmla="*/ 6313967 h 6858000"/>
              <a:gd name="connsiteX180" fmla="*/ 120841 w 5734864"/>
              <a:gd name="connsiteY180" fmla="*/ 6315437 h 6858000"/>
              <a:gd name="connsiteX181" fmla="*/ 115208 w 5734864"/>
              <a:gd name="connsiteY181" fmla="*/ 6324024 h 6858000"/>
              <a:gd name="connsiteX182" fmla="*/ 101217 w 5734864"/>
              <a:gd name="connsiteY182" fmla="*/ 6365923 h 6858000"/>
              <a:gd name="connsiteX183" fmla="*/ 74946 w 5734864"/>
              <a:gd name="connsiteY183" fmla="*/ 6556817 h 6858000"/>
              <a:gd name="connsiteX184" fmla="*/ 16001 w 5734864"/>
              <a:gd name="connsiteY184" fmla="*/ 6808678 h 6858000"/>
              <a:gd name="connsiteX185" fmla="*/ 0 w 5734864"/>
              <a:gd name="connsiteY185" fmla="*/ 6858000 h 6858000"/>
              <a:gd name="connsiteX186" fmla="*/ 5734864 w 5734864"/>
              <a:gd name="connsiteY186" fmla="*/ 6858000 h 6858000"/>
              <a:gd name="connsiteX187" fmla="*/ 5734864 w 5734864"/>
              <a:gd name="connsiteY18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5734864" h="6858000">
                <a:moveTo>
                  <a:pt x="5734864" y="0"/>
                </a:moveTo>
                <a:lnTo>
                  <a:pt x="771611" y="0"/>
                </a:lnTo>
                <a:cubicBezTo>
                  <a:pt x="771634" y="16369"/>
                  <a:pt x="771656" y="32739"/>
                  <a:pt x="771679" y="49108"/>
                </a:cubicBezTo>
                <a:cubicBezTo>
                  <a:pt x="775201" y="55622"/>
                  <a:pt x="788724" y="196721"/>
                  <a:pt x="794248" y="200968"/>
                </a:cubicBezTo>
                <a:lnTo>
                  <a:pt x="801749" y="414071"/>
                </a:lnTo>
                <a:cubicBezTo>
                  <a:pt x="807329" y="440933"/>
                  <a:pt x="835107" y="598697"/>
                  <a:pt x="818548" y="585467"/>
                </a:cubicBezTo>
                <a:cubicBezTo>
                  <a:pt x="856197" y="664140"/>
                  <a:pt x="837895" y="708473"/>
                  <a:pt x="857476" y="800623"/>
                </a:cubicBezTo>
                <a:cubicBezTo>
                  <a:pt x="822401" y="857344"/>
                  <a:pt x="855723" y="824571"/>
                  <a:pt x="851083" y="878903"/>
                </a:cubicBezTo>
                <a:cubicBezTo>
                  <a:pt x="884811" y="859448"/>
                  <a:pt x="834648" y="946397"/>
                  <a:pt x="873564" y="943826"/>
                </a:cubicBezTo>
                <a:cubicBezTo>
                  <a:pt x="871487" y="953795"/>
                  <a:pt x="868248" y="963533"/>
                  <a:pt x="864705" y="973328"/>
                </a:cubicBezTo>
                <a:lnTo>
                  <a:pt x="862869" y="978457"/>
                </a:lnTo>
                <a:lnTo>
                  <a:pt x="862233" y="998041"/>
                </a:lnTo>
                <a:lnTo>
                  <a:pt x="853665" y="1004750"/>
                </a:lnTo>
                <a:lnTo>
                  <a:pt x="847865" y="1070795"/>
                </a:lnTo>
                <a:cubicBezTo>
                  <a:pt x="870234" y="1110486"/>
                  <a:pt x="833172" y="1190441"/>
                  <a:pt x="862786" y="1238994"/>
                </a:cubicBezTo>
                <a:cubicBezTo>
                  <a:pt x="864699" y="1290599"/>
                  <a:pt x="860615" y="1347716"/>
                  <a:pt x="859345" y="1380427"/>
                </a:cubicBezTo>
                <a:cubicBezTo>
                  <a:pt x="845703" y="1396391"/>
                  <a:pt x="873184" y="1435525"/>
                  <a:pt x="855172" y="1435262"/>
                </a:cubicBezTo>
                <a:lnTo>
                  <a:pt x="860494" y="1453861"/>
                </a:lnTo>
                <a:lnTo>
                  <a:pt x="853731" y="1467047"/>
                </a:lnTo>
                <a:cubicBezTo>
                  <a:pt x="846549" y="1480528"/>
                  <a:pt x="841728" y="1491093"/>
                  <a:pt x="845847" y="1502307"/>
                </a:cubicBezTo>
                <a:lnTo>
                  <a:pt x="817613" y="1565166"/>
                </a:lnTo>
                <a:cubicBezTo>
                  <a:pt x="805468" y="1557258"/>
                  <a:pt x="816534" y="1596564"/>
                  <a:pt x="804223" y="1601941"/>
                </a:cubicBezTo>
                <a:cubicBezTo>
                  <a:pt x="794287" y="1604654"/>
                  <a:pt x="795328" y="1617209"/>
                  <a:pt x="791773" y="1627005"/>
                </a:cubicBezTo>
                <a:cubicBezTo>
                  <a:pt x="781684" y="1634393"/>
                  <a:pt x="772978" y="1683187"/>
                  <a:pt x="774645" y="1699922"/>
                </a:cubicBezTo>
                <a:cubicBezTo>
                  <a:pt x="785341" y="1746767"/>
                  <a:pt x="744845" y="1787099"/>
                  <a:pt x="752343" y="1824604"/>
                </a:cubicBezTo>
                <a:cubicBezTo>
                  <a:pt x="751502" y="1834578"/>
                  <a:pt x="749297" y="1842929"/>
                  <a:pt x="746254" y="1850222"/>
                </a:cubicBezTo>
                <a:lnTo>
                  <a:pt x="728600" y="1869603"/>
                </a:lnTo>
                <a:lnTo>
                  <a:pt x="724396" y="1883104"/>
                </a:lnTo>
                <a:lnTo>
                  <a:pt x="722165" y="1885924"/>
                </a:lnTo>
                <a:lnTo>
                  <a:pt x="721338" y="1887123"/>
                </a:lnTo>
                <a:lnTo>
                  <a:pt x="714840" y="1902274"/>
                </a:lnTo>
                <a:lnTo>
                  <a:pt x="722847" y="1929891"/>
                </a:lnTo>
                <a:lnTo>
                  <a:pt x="714660" y="1982709"/>
                </a:lnTo>
                <a:cubicBezTo>
                  <a:pt x="727725" y="2006201"/>
                  <a:pt x="714739" y="1997091"/>
                  <a:pt x="710759" y="2013010"/>
                </a:cubicBezTo>
                <a:cubicBezTo>
                  <a:pt x="707970" y="2027531"/>
                  <a:pt x="700788" y="2054714"/>
                  <a:pt x="697927" y="2069833"/>
                </a:cubicBezTo>
                <a:cubicBezTo>
                  <a:pt x="685211" y="2080229"/>
                  <a:pt x="698762" y="2088241"/>
                  <a:pt x="693594" y="2103731"/>
                </a:cubicBezTo>
                <a:cubicBezTo>
                  <a:pt x="688481" y="2110649"/>
                  <a:pt x="687183" y="2115973"/>
                  <a:pt x="691109" y="2124027"/>
                </a:cubicBezTo>
                <a:cubicBezTo>
                  <a:pt x="666413" y="2155740"/>
                  <a:pt x="688031" y="2144874"/>
                  <a:pt x="676593" y="2176182"/>
                </a:cubicBezTo>
                <a:cubicBezTo>
                  <a:pt x="665190" y="2202944"/>
                  <a:pt x="656416" y="2233857"/>
                  <a:pt x="633227" y="2258036"/>
                </a:cubicBezTo>
                <a:cubicBezTo>
                  <a:pt x="626930" y="2262191"/>
                  <a:pt x="623498" y="2274069"/>
                  <a:pt x="625564" y="2284567"/>
                </a:cubicBezTo>
                <a:cubicBezTo>
                  <a:pt x="625918" y="2286374"/>
                  <a:pt x="626427" y="2288071"/>
                  <a:pt x="627074" y="2289605"/>
                </a:cubicBezTo>
                <a:cubicBezTo>
                  <a:pt x="619029" y="2296628"/>
                  <a:pt x="616453" y="2303188"/>
                  <a:pt x="614574" y="2308717"/>
                </a:cubicBezTo>
                <a:lnTo>
                  <a:pt x="606890" y="2320662"/>
                </a:lnTo>
                <a:lnTo>
                  <a:pt x="605558" y="2327897"/>
                </a:lnTo>
                <a:lnTo>
                  <a:pt x="602202" y="2357749"/>
                </a:lnTo>
                <a:lnTo>
                  <a:pt x="600213" y="2364905"/>
                </a:lnTo>
                <a:lnTo>
                  <a:pt x="597160" y="2388351"/>
                </a:lnTo>
                <a:lnTo>
                  <a:pt x="597982" y="2402296"/>
                </a:lnTo>
                <a:lnTo>
                  <a:pt x="593150" y="2420015"/>
                </a:lnTo>
                <a:cubicBezTo>
                  <a:pt x="593044" y="2420926"/>
                  <a:pt x="592939" y="2421838"/>
                  <a:pt x="592833" y="2422749"/>
                </a:cubicBezTo>
                <a:lnTo>
                  <a:pt x="594479" y="2426002"/>
                </a:lnTo>
                <a:cubicBezTo>
                  <a:pt x="594168" y="2427683"/>
                  <a:pt x="593118" y="2429721"/>
                  <a:pt x="591963" y="2431950"/>
                </a:cubicBezTo>
                <a:cubicBezTo>
                  <a:pt x="591823" y="2432599"/>
                  <a:pt x="591684" y="2433248"/>
                  <a:pt x="591544" y="2433897"/>
                </a:cubicBezTo>
                <a:lnTo>
                  <a:pt x="589519" y="2451398"/>
                </a:lnTo>
                <a:cubicBezTo>
                  <a:pt x="589692" y="2452777"/>
                  <a:pt x="589864" y="2454157"/>
                  <a:pt x="590037" y="2455536"/>
                </a:cubicBezTo>
                <a:lnTo>
                  <a:pt x="588179" y="2462981"/>
                </a:lnTo>
                <a:lnTo>
                  <a:pt x="583434" y="2503991"/>
                </a:lnTo>
                <a:cubicBezTo>
                  <a:pt x="576530" y="2566058"/>
                  <a:pt x="570433" y="2625224"/>
                  <a:pt x="567942" y="2652936"/>
                </a:cubicBezTo>
                <a:cubicBezTo>
                  <a:pt x="570864" y="2658290"/>
                  <a:pt x="572739" y="2664095"/>
                  <a:pt x="573869" y="2670188"/>
                </a:cubicBezTo>
                <a:lnTo>
                  <a:pt x="575243" y="2688114"/>
                </a:lnTo>
                <a:lnTo>
                  <a:pt x="573824" y="2689856"/>
                </a:lnTo>
                <a:cubicBezTo>
                  <a:pt x="569972" y="2698471"/>
                  <a:pt x="569572" y="2704494"/>
                  <a:pt x="570699" y="2709353"/>
                </a:cubicBezTo>
                <a:lnTo>
                  <a:pt x="573192" y="2714527"/>
                </a:lnTo>
                <a:cubicBezTo>
                  <a:pt x="572809" y="2719080"/>
                  <a:pt x="572427" y="2723634"/>
                  <a:pt x="572044" y="2728187"/>
                </a:cubicBezTo>
                <a:cubicBezTo>
                  <a:pt x="572184" y="2737412"/>
                  <a:pt x="572325" y="2746638"/>
                  <a:pt x="572465" y="2755863"/>
                </a:cubicBezTo>
                <a:lnTo>
                  <a:pt x="570028" y="2760324"/>
                </a:lnTo>
                <a:lnTo>
                  <a:pt x="566748" y="2800948"/>
                </a:lnTo>
                <a:lnTo>
                  <a:pt x="565509" y="2801167"/>
                </a:lnTo>
                <a:cubicBezTo>
                  <a:pt x="562655" y="2802587"/>
                  <a:pt x="560408" y="2805381"/>
                  <a:pt x="559367" y="2811129"/>
                </a:cubicBezTo>
                <a:cubicBezTo>
                  <a:pt x="543471" y="2797318"/>
                  <a:pt x="552020" y="2812773"/>
                  <a:pt x="550354" y="2830949"/>
                </a:cubicBezTo>
                <a:cubicBezTo>
                  <a:pt x="525292" y="2813553"/>
                  <a:pt x="531129" y="2868192"/>
                  <a:pt x="514795" y="2872433"/>
                </a:cubicBezTo>
                <a:lnTo>
                  <a:pt x="509875" y="2923099"/>
                </a:lnTo>
                <a:lnTo>
                  <a:pt x="509577" y="2923197"/>
                </a:lnTo>
                <a:cubicBezTo>
                  <a:pt x="508704" y="2924865"/>
                  <a:pt x="508038" y="2927556"/>
                  <a:pt x="507597" y="2931868"/>
                </a:cubicBezTo>
                <a:cubicBezTo>
                  <a:pt x="507524" y="2934019"/>
                  <a:pt x="507452" y="2936171"/>
                  <a:pt x="507379" y="2938322"/>
                </a:cubicBezTo>
                <a:lnTo>
                  <a:pt x="504725" y="2954519"/>
                </a:lnTo>
                <a:lnTo>
                  <a:pt x="502018" y="2959643"/>
                </a:lnTo>
                <a:lnTo>
                  <a:pt x="498360" y="2961019"/>
                </a:lnTo>
                <a:lnTo>
                  <a:pt x="498483" y="2962590"/>
                </a:lnTo>
                <a:cubicBezTo>
                  <a:pt x="502388" y="2975027"/>
                  <a:pt x="510202" y="2980016"/>
                  <a:pt x="484403" y="2990538"/>
                </a:cubicBezTo>
                <a:cubicBezTo>
                  <a:pt x="489425" y="3018352"/>
                  <a:pt x="474337" y="3021029"/>
                  <a:pt x="463075" y="3055956"/>
                </a:cubicBezTo>
                <a:cubicBezTo>
                  <a:pt x="469487" y="3072485"/>
                  <a:pt x="464165" y="3083955"/>
                  <a:pt x="455013" y="3094482"/>
                </a:cubicBezTo>
                <a:cubicBezTo>
                  <a:pt x="453131" y="3130054"/>
                  <a:pt x="437643" y="3160106"/>
                  <a:pt x="428391" y="3198850"/>
                </a:cubicBezTo>
                <a:lnTo>
                  <a:pt x="401440" y="3307560"/>
                </a:lnTo>
                <a:lnTo>
                  <a:pt x="386076" y="3373943"/>
                </a:lnTo>
                <a:cubicBezTo>
                  <a:pt x="386236" y="3376061"/>
                  <a:pt x="380537" y="3378856"/>
                  <a:pt x="374726" y="3381364"/>
                </a:cubicBezTo>
                <a:lnTo>
                  <a:pt x="369145" y="3383729"/>
                </a:lnTo>
                <a:lnTo>
                  <a:pt x="364294" y="3414159"/>
                </a:lnTo>
                <a:lnTo>
                  <a:pt x="366450" y="3436925"/>
                </a:lnTo>
                <a:lnTo>
                  <a:pt x="351743" y="3521619"/>
                </a:lnTo>
                <a:lnTo>
                  <a:pt x="345784" y="3603757"/>
                </a:lnTo>
                <a:cubicBezTo>
                  <a:pt x="345255" y="3619979"/>
                  <a:pt x="344727" y="3636202"/>
                  <a:pt x="344198" y="3652424"/>
                </a:cubicBezTo>
                <a:lnTo>
                  <a:pt x="352450" y="3665222"/>
                </a:lnTo>
                <a:lnTo>
                  <a:pt x="342621" y="3700804"/>
                </a:lnTo>
                <a:lnTo>
                  <a:pt x="341514" y="3734774"/>
                </a:lnTo>
                <a:cubicBezTo>
                  <a:pt x="341212" y="3751567"/>
                  <a:pt x="340909" y="3768360"/>
                  <a:pt x="340607" y="3785153"/>
                </a:cubicBezTo>
                <a:cubicBezTo>
                  <a:pt x="340640" y="3786161"/>
                  <a:pt x="340674" y="3787169"/>
                  <a:pt x="340707" y="3788177"/>
                </a:cubicBezTo>
                <a:cubicBezTo>
                  <a:pt x="340592" y="3791719"/>
                  <a:pt x="340476" y="3795261"/>
                  <a:pt x="340361" y="3798803"/>
                </a:cubicBezTo>
                <a:cubicBezTo>
                  <a:pt x="340121" y="3812119"/>
                  <a:pt x="339882" y="3825434"/>
                  <a:pt x="339642" y="3838750"/>
                </a:cubicBezTo>
                <a:cubicBezTo>
                  <a:pt x="337363" y="3949044"/>
                  <a:pt x="361794" y="3960437"/>
                  <a:pt x="360295" y="4015196"/>
                </a:cubicBezTo>
                <a:lnTo>
                  <a:pt x="339043" y="4052778"/>
                </a:lnTo>
                <a:lnTo>
                  <a:pt x="339343" y="4096257"/>
                </a:lnTo>
                <a:cubicBezTo>
                  <a:pt x="362058" y="4159145"/>
                  <a:pt x="332404" y="4250479"/>
                  <a:pt x="340786" y="4321136"/>
                </a:cubicBezTo>
                <a:cubicBezTo>
                  <a:pt x="341421" y="4376624"/>
                  <a:pt x="344189" y="4407708"/>
                  <a:pt x="343158" y="4429174"/>
                </a:cubicBezTo>
                <a:cubicBezTo>
                  <a:pt x="340948" y="4436304"/>
                  <a:pt x="337887" y="4443121"/>
                  <a:pt x="334599" y="4449938"/>
                </a:cubicBezTo>
                <a:lnTo>
                  <a:pt x="332890" y="4453515"/>
                </a:lnTo>
                <a:lnTo>
                  <a:pt x="331105" y="4467941"/>
                </a:lnTo>
                <a:lnTo>
                  <a:pt x="324289" y="4471861"/>
                </a:lnTo>
                <a:lnTo>
                  <a:pt x="317079" y="4493468"/>
                </a:lnTo>
                <a:cubicBezTo>
                  <a:pt x="315353" y="4501584"/>
                  <a:pt x="314639" y="4510343"/>
                  <a:pt x="315557" y="4520067"/>
                </a:cubicBezTo>
                <a:cubicBezTo>
                  <a:pt x="315451" y="4525669"/>
                  <a:pt x="315346" y="4531270"/>
                  <a:pt x="315240" y="4536872"/>
                </a:cubicBezTo>
                <a:lnTo>
                  <a:pt x="316200" y="4538297"/>
                </a:lnTo>
                <a:cubicBezTo>
                  <a:pt x="316738" y="4541182"/>
                  <a:pt x="316785" y="4544563"/>
                  <a:pt x="317507" y="4547582"/>
                </a:cubicBezTo>
                <a:cubicBezTo>
                  <a:pt x="322716" y="4552468"/>
                  <a:pt x="324912" y="4582137"/>
                  <a:pt x="323078" y="4592102"/>
                </a:cubicBezTo>
                <a:cubicBezTo>
                  <a:pt x="314597" y="4619728"/>
                  <a:pt x="334923" y="4645745"/>
                  <a:pt x="328722" y="4667914"/>
                </a:cubicBezTo>
                <a:cubicBezTo>
                  <a:pt x="330810" y="4685069"/>
                  <a:pt x="333803" y="4690356"/>
                  <a:pt x="335597" y="4695035"/>
                </a:cubicBezTo>
                <a:lnTo>
                  <a:pt x="339485" y="4695979"/>
                </a:lnTo>
                <a:lnTo>
                  <a:pt x="341089" y="4704268"/>
                </a:lnTo>
                <a:lnTo>
                  <a:pt x="342177" y="4706060"/>
                </a:lnTo>
                <a:cubicBezTo>
                  <a:pt x="344268" y="4709474"/>
                  <a:pt x="346234" y="4712931"/>
                  <a:pt x="347751" y="4716754"/>
                </a:cubicBezTo>
                <a:lnTo>
                  <a:pt x="344125" y="4764669"/>
                </a:lnTo>
                <a:lnTo>
                  <a:pt x="340188" y="4779386"/>
                </a:lnTo>
                <a:lnTo>
                  <a:pt x="335146" y="4787491"/>
                </a:lnTo>
                <a:lnTo>
                  <a:pt x="319124" y="4843514"/>
                </a:lnTo>
                <a:lnTo>
                  <a:pt x="305956" y="4881505"/>
                </a:lnTo>
                <a:lnTo>
                  <a:pt x="301062" y="4889332"/>
                </a:lnTo>
                <a:lnTo>
                  <a:pt x="302141" y="4899400"/>
                </a:lnTo>
                <a:cubicBezTo>
                  <a:pt x="302767" y="4900706"/>
                  <a:pt x="303536" y="4901803"/>
                  <a:pt x="304424" y="4902664"/>
                </a:cubicBezTo>
                <a:lnTo>
                  <a:pt x="293123" y="4932769"/>
                </a:lnTo>
                <a:lnTo>
                  <a:pt x="292275" y="4936482"/>
                </a:lnTo>
                <a:lnTo>
                  <a:pt x="288304" y="4962325"/>
                </a:lnTo>
                <a:cubicBezTo>
                  <a:pt x="288009" y="4988948"/>
                  <a:pt x="287715" y="5015570"/>
                  <a:pt x="287420" y="5042193"/>
                </a:cubicBezTo>
                <a:cubicBezTo>
                  <a:pt x="295373" y="5039737"/>
                  <a:pt x="281659" y="5060438"/>
                  <a:pt x="287020" y="5065655"/>
                </a:cubicBezTo>
                <a:cubicBezTo>
                  <a:pt x="291675" y="5068928"/>
                  <a:pt x="288601" y="5075970"/>
                  <a:pt x="288488" y="5082216"/>
                </a:cubicBezTo>
                <a:cubicBezTo>
                  <a:pt x="292282" y="5088207"/>
                  <a:pt x="287008" y="5117775"/>
                  <a:pt x="282763" y="5127114"/>
                </a:cubicBezTo>
                <a:cubicBezTo>
                  <a:pt x="267723" y="5152218"/>
                  <a:pt x="280799" y="5182399"/>
                  <a:pt x="269316" y="5202682"/>
                </a:cubicBezTo>
                <a:cubicBezTo>
                  <a:pt x="267050" y="5219969"/>
                  <a:pt x="268614" y="5225841"/>
                  <a:pt x="269174" y="5230835"/>
                </a:cubicBezTo>
                <a:lnTo>
                  <a:pt x="272679" y="5232660"/>
                </a:lnTo>
                <a:lnTo>
                  <a:pt x="272160" y="5241150"/>
                </a:lnTo>
                <a:lnTo>
                  <a:pt x="272760" y="5243156"/>
                </a:lnTo>
                <a:cubicBezTo>
                  <a:pt x="273922" y="5246984"/>
                  <a:pt x="274952" y="5250824"/>
                  <a:pt x="275462" y="5254919"/>
                </a:cubicBezTo>
                <a:cubicBezTo>
                  <a:pt x="258407" y="5258851"/>
                  <a:pt x="276976" y="5290392"/>
                  <a:pt x="262897" y="5286259"/>
                </a:cubicBezTo>
                <a:cubicBezTo>
                  <a:pt x="262724" y="5309439"/>
                  <a:pt x="239612" y="5337531"/>
                  <a:pt x="252761" y="5357801"/>
                </a:cubicBezTo>
                <a:cubicBezTo>
                  <a:pt x="248775" y="5392256"/>
                  <a:pt x="247799" y="5423412"/>
                  <a:pt x="242360" y="5460080"/>
                </a:cubicBezTo>
                <a:cubicBezTo>
                  <a:pt x="232632" y="5488478"/>
                  <a:pt x="242025" y="5519143"/>
                  <a:pt x="229880" y="5539714"/>
                </a:cubicBezTo>
                <a:cubicBezTo>
                  <a:pt x="230558" y="5572454"/>
                  <a:pt x="222150" y="5613340"/>
                  <a:pt x="204283" y="5639080"/>
                </a:cubicBezTo>
                <a:cubicBezTo>
                  <a:pt x="201596" y="5674226"/>
                  <a:pt x="191051" y="5680198"/>
                  <a:pt x="198948" y="5710958"/>
                </a:cubicBezTo>
                <a:cubicBezTo>
                  <a:pt x="196338" y="5713534"/>
                  <a:pt x="194185" y="5716550"/>
                  <a:pt x="192367" y="5719859"/>
                </a:cubicBezTo>
                <a:lnTo>
                  <a:pt x="188035" y="5729935"/>
                </a:lnTo>
                <a:lnTo>
                  <a:pt x="188428" y="5731182"/>
                </a:lnTo>
                <a:lnTo>
                  <a:pt x="181635" y="5753538"/>
                </a:lnTo>
                <a:lnTo>
                  <a:pt x="169744" y="5796307"/>
                </a:lnTo>
                <a:lnTo>
                  <a:pt x="170351" y="5796644"/>
                </a:lnTo>
                <a:cubicBezTo>
                  <a:pt x="171558" y="5797954"/>
                  <a:pt x="172173" y="5799948"/>
                  <a:pt x="171559" y="5803435"/>
                </a:cubicBezTo>
                <a:cubicBezTo>
                  <a:pt x="182664" y="5798231"/>
                  <a:pt x="175075" y="5805646"/>
                  <a:pt x="172284" y="5816391"/>
                </a:cubicBezTo>
                <a:cubicBezTo>
                  <a:pt x="188911" y="5810703"/>
                  <a:pt x="174844" y="5841128"/>
                  <a:pt x="182542" y="5846382"/>
                </a:cubicBezTo>
                <a:cubicBezTo>
                  <a:pt x="180118" y="5854404"/>
                  <a:pt x="177856" y="5862781"/>
                  <a:pt x="175877" y="5871336"/>
                </a:cubicBezTo>
                <a:lnTo>
                  <a:pt x="174910" y="5876376"/>
                </a:lnTo>
                <a:lnTo>
                  <a:pt x="175047" y="5876483"/>
                </a:lnTo>
                <a:cubicBezTo>
                  <a:pt x="175167" y="5877594"/>
                  <a:pt x="174973" y="5879257"/>
                  <a:pt x="174335" y="5881814"/>
                </a:cubicBezTo>
                <a:lnTo>
                  <a:pt x="171273" y="5895339"/>
                </a:lnTo>
                <a:cubicBezTo>
                  <a:pt x="171401" y="5896476"/>
                  <a:pt x="171530" y="5897612"/>
                  <a:pt x="171658" y="5898749"/>
                </a:cubicBezTo>
                <a:lnTo>
                  <a:pt x="174658" y="5919558"/>
                </a:lnTo>
                <a:cubicBezTo>
                  <a:pt x="173958" y="5933601"/>
                  <a:pt x="171208" y="5962838"/>
                  <a:pt x="169099" y="5984417"/>
                </a:cubicBezTo>
                <a:cubicBezTo>
                  <a:pt x="162916" y="6005205"/>
                  <a:pt x="164971" y="6025162"/>
                  <a:pt x="162007" y="6049043"/>
                </a:cubicBezTo>
                <a:cubicBezTo>
                  <a:pt x="150795" y="6073830"/>
                  <a:pt x="160091" y="6088483"/>
                  <a:pt x="156875" y="6114000"/>
                </a:cubicBezTo>
                <a:cubicBezTo>
                  <a:pt x="141597" y="6134477"/>
                  <a:pt x="163381" y="6133378"/>
                  <a:pt x="165441" y="6146938"/>
                </a:cubicBezTo>
                <a:lnTo>
                  <a:pt x="165177" y="6150658"/>
                </a:lnTo>
                <a:lnTo>
                  <a:pt x="161772" y="6160011"/>
                </a:lnTo>
                <a:lnTo>
                  <a:pt x="160051" y="6163393"/>
                </a:lnTo>
                <a:cubicBezTo>
                  <a:pt x="159032" y="6165775"/>
                  <a:pt x="158564" y="6167421"/>
                  <a:pt x="158473" y="6168628"/>
                </a:cubicBezTo>
                <a:cubicBezTo>
                  <a:pt x="158506" y="6168685"/>
                  <a:pt x="158540" y="6168742"/>
                  <a:pt x="158573" y="6168799"/>
                </a:cubicBezTo>
                <a:lnTo>
                  <a:pt x="146463" y="6196671"/>
                </a:lnTo>
                <a:cubicBezTo>
                  <a:pt x="152348" y="6205503"/>
                  <a:pt x="134460" y="6231012"/>
                  <a:pt x="150209" y="6232365"/>
                </a:cubicBezTo>
                <a:cubicBezTo>
                  <a:pt x="145821" y="6242321"/>
                  <a:pt x="137774" y="6246719"/>
                  <a:pt x="148544" y="6246162"/>
                </a:cubicBezTo>
                <a:cubicBezTo>
                  <a:pt x="147378" y="6249522"/>
                  <a:pt x="147566" y="6251866"/>
                  <a:pt x="148403" y="6253754"/>
                </a:cubicBezTo>
                <a:lnTo>
                  <a:pt x="138880" y="6276449"/>
                </a:lnTo>
                <a:cubicBezTo>
                  <a:pt x="138814" y="6277540"/>
                  <a:pt x="138749" y="6278630"/>
                  <a:pt x="138683" y="6279721"/>
                </a:cubicBezTo>
                <a:lnTo>
                  <a:pt x="130721" y="6293675"/>
                </a:lnTo>
                <a:lnTo>
                  <a:pt x="120717" y="6313967"/>
                </a:lnTo>
                <a:cubicBezTo>
                  <a:pt x="120758" y="6314457"/>
                  <a:pt x="120800" y="6314947"/>
                  <a:pt x="120841" y="6315437"/>
                </a:cubicBezTo>
                <a:lnTo>
                  <a:pt x="115208" y="6324024"/>
                </a:lnTo>
                <a:cubicBezTo>
                  <a:pt x="113007" y="6326672"/>
                  <a:pt x="103991" y="6364381"/>
                  <a:pt x="101217" y="6365923"/>
                </a:cubicBezTo>
                <a:lnTo>
                  <a:pt x="74946" y="6556817"/>
                </a:lnTo>
                <a:cubicBezTo>
                  <a:pt x="55357" y="6665926"/>
                  <a:pt x="35695" y="6744075"/>
                  <a:pt x="16001" y="6808678"/>
                </a:cubicBezTo>
                <a:lnTo>
                  <a:pt x="0" y="6858000"/>
                </a:lnTo>
                <a:lnTo>
                  <a:pt x="5734864" y="6858000"/>
                </a:lnTo>
                <a:lnTo>
                  <a:pt x="5734864"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174" name="Picture 6" descr="Photograph of a destroyed Los Angeles house in the aftermath of the January 17, 1994 Northridge Earthquake ">
            <a:extLst>
              <a:ext uri="{FF2B5EF4-FFF2-40B4-BE49-F238E27FC236}">
                <a16:creationId xmlns:a16="http://schemas.microsoft.com/office/drawing/2014/main" id="{50F02494-73D8-53F0-8FEB-9A4F3B633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0625" y="487680"/>
            <a:ext cx="6236567" cy="414147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1334BF32-F1A9-07EF-EE71-962BA5761532}"/>
              </a:ext>
            </a:extLst>
          </p:cNvPr>
          <p:cNvSpPr>
            <a:spLocks noGrp="1"/>
          </p:cNvSpPr>
          <p:nvPr>
            <p:ph type="title"/>
          </p:nvPr>
        </p:nvSpPr>
        <p:spPr>
          <a:xfrm>
            <a:off x="838200" y="487680"/>
            <a:ext cx="3699510" cy="5764530"/>
          </a:xfrm>
        </p:spPr>
        <p:txBody>
          <a:bodyPr/>
          <a:lstStyle/>
          <a:p>
            <a:r>
              <a:rPr lang="en-CA" dirty="0"/>
              <a:t>A Los Angeles house, without any seismic upgrades, after a M6.7 earthquake in 1994</a:t>
            </a:r>
          </a:p>
        </p:txBody>
      </p:sp>
      <p:sp>
        <p:nvSpPr>
          <p:cNvPr id="4" name="TextBox 3">
            <a:extLst>
              <a:ext uri="{FF2B5EF4-FFF2-40B4-BE49-F238E27FC236}">
                <a16:creationId xmlns:a16="http://schemas.microsoft.com/office/drawing/2014/main" id="{9B331066-9E34-C966-3012-280B54821BDE}"/>
              </a:ext>
            </a:extLst>
          </p:cNvPr>
          <p:cNvSpPr txBox="1"/>
          <p:nvPr/>
        </p:nvSpPr>
        <p:spPr>
          <a:xfrm>
            <a:off x="5802086" y="4712523"/>
            <a:ext cx="6096000" cy="2062103"/>
          </a:xfrm>
          <a:prstGeom prst="rect">
            <a:avLst/>
          </a:prstGeom>
          <a:noFill/>
        </p:spPr>
        <p:txBody>
          <a:bodyPr wrap="square" rtlCol="0">
            <a:spAutoFit/>
          </a:bodyPr>
          <a:lstStyle/>
          <a:p>
            <a:r>
              <a:rPr lang="en-CA" sz="3200" dirty="0"/>
              <a:t>Ground motion from an earthquake damaged this house.  Can you think of any effects caused by earthquakes?</a:t>
            </a:r>
          </a:p>
        </p:txBody>
      </p:sp>
    </p:spTree>
    <p:extLst>
      <p:ext uri="{BB962C8B-B14F-4D97-AF65-F5344CB8AC3E}">
        <p14:creationId xmlns:p14="http://schemas.microsoft.com/office/powerpoint/2010/main" val="2952878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35" name="Rectangle 5134">
            <a:extLst>
              <a:ext uri="{FF2B5EF4-FFF2-40B4-BE49-F238E27FC236}">
                <a16:creationId xmlns:a16="http://schemas.microsoft.com/office/drawing/2014/main" id="{72018E1B-E0B9-4440-AFF3-4112E50A27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C3C229-4F73-0401-B200-4BD846D34519}"/>
              </a:ext>
            </a:extLst>
          </p:cNvPr>
          <p:cNvSpPr>
            <a:spLocks noGrp="1"/>
          </p:cNvSpPr>
          <p:nvPr>
            <p:ph type="title"/>
          </p:nvPr>
        </p:nvSpPr>
        <p:spPr>
          <a:xfrm>
            <a:off x="841247" y="4824651"/>
            <a:ext cx="10506456" cy="1485514"/>
          </a:xfrm>
        </p:spPr>
        <p:txBody>
          <a:bodyPr vert="horz" lIns="91440" tIns="45720" rIns="91440" bIns="45720" rtlCol="0" anchor="b">
            <a:normAutofit/>
          </a:bodyPr>
          <a:lstStyle/>
          <a:p>
            <a:pPr algn="ctr"/>
            <a:r>
              <a:rPr lang="en-US" sz="5200" b="1" kern="1200" dirty="0">
                <a:solidFill>
                  <a:schemeClr val="tx1"/>
                </a:solidFill>
                <a:latin typeface="+mj-lt"/>
                <a:ea typeface="+mj-ea"/>
                <a:cs typeface="+mj-cs"/>
              </a:rPr>
              <a:t>Possible Effects of Earthquakes</a:t>
            </a:r>
          </a:p>
        </p:txBody>
      </p:sp>
      <p:pic>
        <p:nvPicPr>
          <p:cNvPr id="5130" name="Picture 10">
            <a:extLst>
              <a:ext uri="{FF2B5EF4-FFF2-40B4-BE49-F238E27FC236}">
                <a16:creationId xmlns:a16="http://schemas.microsoft.com/office/drawing/2014/main" id="{C7944CC4-CBBC-ADDE-47B6-AB43C847A7D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8665" r="1656" b="2"/>
          <a:stretch/>
        </p:blipFill>
        <p:spPr bwMode="auto">
          <a:xfrm>
            <a:off x="184558" y="187900"/>
            <a:ext cx="2255462" cy="315523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C1DC1980-591A-E67E-6B52-6103584A01D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176" r="32998" b="-1"/>
          <a:stretch/>
        </p:blipFill>
        <p:spPr bwMode="auto">
          <a:xfrm>
            <a:off x="2575696" y="187900"/>
            <a:ext cx="2255462" cy="315523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a:extLst>
              <a:ext uri="{FF2B5EF4-FFF2-40B4-BE49-F238E27FC236}">
                <a16:creationId xmlns:a16="http://schemas.microsoft.com/office/drawing/2014/main" id="{E8977DE7-8FEF-A1C2-8BAF-2619B3FF445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7864" r="34780" b="4"/>
          <a:stretch/>
        </p:blipFill>
        <p:spPr bwMode="auto">
          <a:xfrm rot="10800000" flipV="1">
            <a:off x="4966833" y="187900"/>
            <a:ext cx="2255462" cy="315523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3AEABC11-0A93-2B29-E771-8DD2BB4570C2}"/>
              </a:ext>
            </a:extLst>
          </p:cNvPr>
          <p:cNvPicPr>
            <a:picLocks noChangeAspect="1"/>
          </p:cNvPicPr>
          <p:nvPr/>
        </p:nvPicPr>
        <p:blipFill rotWithShape="1">
          <a:blip r:embed="rId6"/>
          <a:srcRect l="14499" r="30100" b="-2"/>
          <a:stretch/>
        </p:blipFill>
        <p:spPr>
          <a:xfrm>
            <a:off x="7357971" y="187900"/>
            <a:ext cx="2255462" cy="3155238"/>
          </a:xfrm>
          <a:prstGeom prst="rect">
            <a:avLst/>
          </a:prstGeom>
        </p:spPr>
      </p:pic>
      <p:pic>
        <p:nvPicPr>
          <p:cNvPr id="5122" name="Picture 2">
            <a:extLst>
              <a:ext uri="{FF2B5EF4-FFF2-40B4-BE49-F238E27FC236}">
                <a16:creationId xmlns:a16="http://schemas.microsoft.com/office/drawing/2014/main" id="{0D9AF376-3847-EF02-CE90-95592383F67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2028" r="34003" b="2"/>
          <a:stretch/>
        </p:blipFill>
        <p:spPr bwMode="auto">
          <a:xfrm>
            <a:off x="9749109" y="187900"/>
            <a:ext cx="2255462" cy="315523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E956003-4060-713D-C536-E39772F88D2A}"/>
              </a:ext>
            </a:extLst>
          </p:cNvPr>
          <p:cNvSpPr txBox="1"/>
          <p:nvPr/>
        </p:nvSpPr>
        <p:spPr>
          <a:xfrm>
            <a:off x="184557" y="3645568"/>
            <a:ext cx="2440021" cy="584775"/>
          </a:xfrm>
          <a:prstGeom prst="rect">
            <a:avLst/>
          </a:prstGeom>
          <a:noFill/>
        </p:spPr>
        <p:txBody>
          <a:bodyPr wrap="square" rtlCol="0">
            <a:spAutoFit/>
          </a:bodyPr>
          <a:lstStyle/>
          <a:p>
            <a:r>
              <a:rPr lang="en-CA" sz="3200" dirty="0">
                <a:latin typeface="Amasis MT Pro Black" panose="020B0604020202020204" pitchFamily="18" charset="0"/>
              </a:rPr>
              <a:t>Landslide</a:t>
            </a:r>
          </a:p>
        </p:txBody>
      </p:sp>
      <p:sp>
        <p:nvSpPr>
          <p:cNvPr id="13" name="TextBox 12">
            <a:extLst>
              <a:ext uri="{FF2B5EF4-FFF2-40B4-BE49-F238E27FC236}">
                <a16:creationId xmlns:a16="http://schemas.microsoft.com/office/drawing/2014/main" id="{591FA937-F7D3-47D7-32A9-A1E3A75A741A}"/>
              </a:ext>
            </a:extLst>
          </p:cNvPr>
          <p:cNvSpPr txBox="1"/>
          <p:nvPr/>
        </p:nvSpPr>
        <p:spPr>
          <a:xfrm>
            <a:off x="2624578" y="4053969"/>
            <a:ext cx="2440021" cy="769441"/>
          </a:xfrm>
          <a:prstGeom prst="rect">
            <a:avLst/>
          </a:prstGeom>
          <a:noFill/>
        </p:spPr>
        <p:txBody>
          <a:bodyPr wrap="square" rtlCol="0">
            <a:spAutoFit/>
          </a:bodyPr>
          <a:lstStyle/>
          <a:p>
            <a:r>
              <a:rPr lang="en-CA" sz="4400" dirty="0">
                <a:latin typeface="Berlin Sans FB" panose="020E0602020502020306" pitchFamily="34" charset="0"/>
              </a:rPr>
              <a:t>Tsunami</a:t>
            </a:r>
          </a:p>
        </p:txBody>
      </p:sp>
      <p:sp>
        <p:nvSpPr>
          <p:cNvPr id="14" name="TextBox 13">
            <a:extLst>
              <a:ext uri="{FF2B5EF4-FFF2-40B4-BE49-F238E27FC236}">
                <a16:creationId xmlns:a16="http://schemas.microsoft.com/office/drawing/2014/main" id="{D0851B22-F328-7C6D-0C10-345DB0BBD442}"/>
              </a:ext>
            </a:extLst>
          </p:cNvPr>
          <p:cNvSpPr txBox="1"/>
          <p:nvPr/>
        </p:nvSpPr>
        <p:spPr>
          <a:xfrm>
            <a:off x="4675747" y="3361504"/>
            <a:ext cx="3013431" cy="646331"/>
          </a:xfrm>
          <a:prstGeom prst="rect">
            <a:avLst/>
          </a:prstGeom>
          <a:noFill/>
        </p:spPr>
        <p:txBody>
          <a:bodyPr wrap="square" rtlCol="0">
            <a:spAutoFit/>
          </a:bodyPr>
          <a:lstStyle/>
          <a:p>
            <a:r>
              <a:rPr lang="en-CA" sz="3600" dirty="0">
                <a:latin typeface="Congenial SemiBold" panose="020B0604020202020204" pitchFamily="2" charset="0"/>
              </a:rPr>
              <a:t>Liquefaction</a:t>
            </a:r>
          </a:p>
        </p:txBody>
      </p:sp>
      <p:sp>
        <p:nvSpPr>
          <p:cNvPr id="15" name="TextBox 14">
            <a:extLst>
              <a:ext uri="{FF2B5EF4-FFF2-40B4-BE49-F238E27FC236}">
                <a16:creationId xmlns:a16="http://schemas.microsoft.com/office/drawing/2014/main" id="{6D36A3A0-7AB6-505B-9FD8-25172023E16F}"/>
              </a:ext>
            </a:extLst>
          </p:cNvPr>
          <p:cNvSpPr txBox="1"/>
          <p:nvPr/>
        </p:nvSpPr>
        <p:spPr>
          <a:xfrm>
            <a:off x="7504620" y="4102432"/>
            <a:ext cx="2062802" cy="584775"/>
          </a:xfrm>
          <a:prstGeom prst="rect">
            <a:avLst/>
          </a:prstGeom>
          <a:noFill/>
        </p:spPr>
        <p:txBody>
          <a:bodyPr wrap="square" rtlCol="0">
            <a:spAutoFit/>
          </a:bodyPr>
          <a:lstStyle/>
          <a:p>
            <a:r>
              <a:rPr lang="en-CA" sz="3200" dirty="0">
                <a:latin typeface="Stencil" panose="040409050D0802020404" pitchFamily="82" charset="0"/>
              </a:rPr>
              <a:t>Rupture</a:t>
            </a:r>
          </a:p>
        </p:txBody>
      </p:sp>
      <p:sp>
        <p:nvSpPr>
          <p:cNvPr id="17" name="TextBox 16">
            <a:extLst>
              <a:ext uri="{FF2B5EF4-FFF2-40B4-BE49-F238E27FC236}">
                <a16:creationId xmlns:a16="http://schemas.microsoft.com/office/drawing/2014/main" id="{74269597-C7A3-5DAF-0F5C-162F17AF0A27}"/>
              </a:ext>
            </a:extLst>
          </p:cNvPr>
          <p:cNvSpPr txBox="1"/>
          <p:nvPr/>
        </p:nvSpPr>
        <p:spPr>
          <a:xfrm>
            <a:off x="10129199" y="3146059"/>
            <a:ext cx="1689527" cy="1077218"/>
          </a:xfrm>
          <a:prstGeom prst="rect">
            <a:avLst/>
          </a:prstGeom>
          <a:noFill/>
        </p:spPr>
        <p:txBody>
          <a:bodyPr wrap="square" rtlCol="0">
            <a:spAutoFit/>
          </a:bodyPr>
          <a:lstStyle/>
          <a:p>
            <a:r>
              <a:rPr lang="en-CA" sz="3200" dirty="0">
                <a:latin typeface="Nordique Inline" panose="00000500000000000000" pitchFamily="2" charset="0"/>
              </a:rPr>
              <a:t>Ground Shaking</a:t>
            </a:r>
          </a:p>
        </p:txBody>
      </p:sp>
    </p:spTree>
    <p:extLst>
      <p:ext uri="{BB962C8B-B14F-4D97-AF65-F5344CB8AC3E}">
        <p14:creationId xmlns:p14="http://schemas.microsoft.com/office/powerpoint/2010/main" val="36649925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NGAGE" val="{&quot;SavedSwatch&quot;:&quot;-11240108|-11700327|-8754175|-9605520|-12039861|NRCan&quot;,&quot;Id&quot;:&quot;63f963044134380fecfb4f32&quot;,&quot;SmartGridHorizontal&quot;:0,&quot;LinkedExcelSources&quot;:{},&quot;LinkedProjectSources&quot;:{},&quot;FlowConfig&quot;:{&quot;Canvas&quot;:{&quot;Slide&quot;:-1,&quot;Width&quot;:0,&quot;Height&quot;:0},&quot;Timeline&quot;:{&quot;Actions&quot;:[]}},&quot;LinkedSlideMergeSources&quot;:{},&quot;LinkedSharePointSlideMergeSources&quo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219619fd-75dc-48cb-820d-8f683a95dd8b}" enabled="1" method="Privileged" siteId="{05c95b33-90ca-49d5-b644-288b930b912b}" removed="0"/>
</clbl:labelList>
</file>

<file path=docProps/app.xml><?xml version="1.0" encoding="utf-8"?>
<Properties xmlns="http://schemas.openxmlformats.org/officeDocument/2006/extended-properties" xmlns:vt="http://schemas.openxmlformats.org/officeDocument/2006/docPropsVTypes">
  <TotalTime>75623</TotalTime>
  <Words>1276</Words>
  <Application>Microsoft Office PowerPoint</Application>
  <PresentationFormat>Widescreen</PresentationFormat>
  <Paragraphs>182</Paragraphs>
  <Slides>31</Slides>
  <Notes>31</Notes>
  <HiddenSlides>0</HiddenSlides>
  <MMClips>7</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31</vt:i4>
      </vt:variant>
    </vt:vector>
  </HeadingPairs>
  <TitlesOfParts>
    <vt:vector size="52" baseType="lpstr">
      <vt:lpstr>Amasis MT Pro Black</vt:lpstr>
      <vt:lpstr>Arial</vt:lpstr>
      <vt:lpstr>Berlin Sans FB</vt:lpstr>
      <vt:lpstr>Calibri</vt:lpstr>
      <vt:lpstr>Calibri Light</vt:lpstr>
      <vt:lpstr>Cavolini</vt:lpstr>
      <vt:lpstr>Congenial</vt:lpstr>
      <vt:lpstr>Congenial Black</vt:lpstr>
      <vt:lpstr>Congenial SemiBold</vt:lpstr>
      <vt:lpstr>Graphik</vt:lpstr>
      <vt:lpstr>Lato</vt:lpstr>
      <vt:lpstr>Nordique Inline</vt:lpstr>
      <vt:lpstr>Noto Sans</vt:lpstr>
      <vt:lpstr>Poppins</vt:lpstr>
      <vt:lpstr>Public Sans</vt:lpstr>
      <vt:lpstr>Segoe UI</vt:lpstr>
      <vt:lpstr>Stencil</vt:lpstr>
      <vt:lpstr>Times New Roman</vt:lpstr>
      <vt:lpstr>Tw Cen MT</vt:lpstr>
      <vt:lpstr>Verdana</vt:lpstr>
      <vt:lpstr>Office Theme</vt:lpstr>
      <vt:lpstr>Lesson 3</vt:lpstr>
      <vt:lpstr>Mapping our Earthquake History</vt:lpstr>
      <vt:lpstr>Magnitude</vt:lpstr>
      <vt:lpstr>Calculating Richter (Local) Magnitude</vt:lpstr>
      <vt:lpstr>Magnitude</vt:lpstr>
      <vt:lpstr>PowerPoint Presentation</vt:lpstr>
      <vt:lpstr>Types of Earthquakes and Volcanoes in BC  </vt:lpstr>
      <vt:lpstr>A Los Angeles house, without any seismic upgrades, after a M6.7 earthquake in 1994</vt:lpstr>
      <vt:lpstr>Possible Effects of Earthquakes</vt:lpstr>
      <vt:lpstr>Effects of Earthquakes</vt:lpstr>
      <vt:lpstr>Ground Shaking</vt:lpstr>
      <vt:lpstr>Ground Shaking</vt:lpstr>
      <vt:lpstr>Tsunami</vt:lpstr>
      <vt:lpstr>PowerPoint Presentation</vt:lpstr>
      <vt:lpstr>PowerPoint Presentation</vt:lpstr>
      <vt:lpstr>Tsunami Hazard</vt:lpstr>
      <vt:lpstr>Liquefaction</vt:lpstr>
      <vt:lpstr>Liquefaction</vt:lpstr>
      <vt:lpstr>PowerPoint Presentation</vt:lpstr>
      <vt:lpstr>Surface Rupture   Ground becomes offset when the fault rupture reaches the surface.  Offset is vertical or lateral or a combination </vt:lpstr>
      <vt:lpstr>PowerPoint Presentation</vt:lpstr>
      <vt:lpstr>Landslide</vt:lpstr>
      <vt:lpstr>Landslide</vt:lpstr>
      <vt:lpstr>Landslides</vt:lpstr>
      <vt:lpstr>Practice:  StationView Earthquake Investigation</vt:lpstr>
      <vt:lpstr>Vancouver Island Earthquake 1946 M7.3</vt:lpstr>
      <vt:lpstr>PowerPoint Presentation</vt:lpstr>
      <vt:lpstr> Surviving Earthquakes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Erin Douglas</dc:creator>
  <cp:lastModifiedBy>Brillon, Camille</cp:lastModifiedBy>
  <cp:revision>53</cp:revision>
  <dcterms:created xsi:type="dcterms:W3CDTF">2022-10-26T19:37:57Z</dcterms:created>
  <dcterms:modified xsi:type="dcterms:W3CDTF">2024-11-01T21:49:46Z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HeaderLocations">
    <vt:lpwstr>Office Theme:8</vt:lpwstr>
  </property>
  <property fmtid="{D5CDD505-2E9C-101B-9397-08002B2CF9AE}" pid="3" name="ClassificationContentMarkingHeaderText">
    <vt:lpwstr>UNCLASSIFIED - NON CLASSIFIÉ</vt:lpwstr>
  </property>
</Properties>
</file>